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316" r:id="rId3"/>
    <p:sldId id="317" r:id="rId4"/>
    <p:sldId id="314" r:id="rId5"/>
    <p:sldId id="259" r:id="rId6"/>
    <p:sldId id="297" r:id="rId7"/>
    <p:sldId id="298" r:id="rId8"/>
    <p:sldId id="299" r:id="rId9"/>
    <p:sldId id="300" r:id="rId10"/>
    <p:sldId id="323" r:id="rId11"/>
    <p:sldId id="324" r:id="rId12"/>
    <p:sldId id="325" r:id="rId13"/>
    <p:sldId id="326" r:id="rId14"/>
    <p:sldId id="327" r:id="rId15"/>
    <p:sldId id="328" r:id="rId16"/>
    <p:sldId id="330" r:id="rId17"/>
    <p:sldId id="329" r:id="rId18"/>
    <p:sldId id="331" r:id="rId19"/>
    <p:sldId id="333" r:id="rId20"/>
    <p:sldId id="332" r:id="rId21"/>
    <p:sldId id="334" r:id="rId22"/>
    <p:sldId id="335" r:id="rId23"/>
    <p:sldId id="336" r:id="rId24"/>
    <p:sldId id="337" r:id="rId25"/>
    <p:sldId id="338" r:id="rId26"/>
    <p:sldId id="339" r:id="rId27"/>
    <p:sldId id="322" r:id="rId28"/>
    <p:sldId id="321" r:id="rId2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60"/>
  </p:normalViewPr>
  <p:slideViewPr>
    <p:cSldViewPr>
      <p:cViewPr>
        <p:scale>
          <a:sx n="118" d="100"/>
          <a:sy n="118" d="100"/>
        </p:scale>
        <p:origin x="-143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75B73C-FCFC-42EE-B739-8C069235A4A5}" type="datetimeFigureOut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8E7DC-E137-427C-B862-23A082EA650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7577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E9E940-7FEF-43F1-AF8D-A81CE3FF8DA0}" type="datetimeFigureOut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A9823-7A51-47A3-8509-D6E694B2181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141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4832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953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0E89-C7B6-4417-88AE-57F98094C72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00E8-25D2-4ADC-A6F6-4E06F98E76C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E315-6F19-4BD9-B976-14E4ACEDB1DA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3593-03CA-4F8C-8F81-9F55863BD50E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A911-7D75-42EA-9593-64E611EF341A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1E867-E373-4B0B-9EAF-E9358152F4AB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FC6C-4F7A-4CBF-827D-5F67B301847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BB5DE-02DE-46FE-B83A-B96DC76F11F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E153-E366-48BE-AC0F-2EDD29CE9AC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92D4-216E-4271-BDD8-8815F8024F2E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0D66-2016-4A5F-8ED5-35F5E105A513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E6B52-18A7-4A67-8F3D-E8E14858C20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fsul.edu.br/regulamento-da-atividade-docente/item/113-organizacao-didatic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143248"/>
            <a:ext cx="7772400" cy="1143008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Análise de Indicadores Acadêmicos DE INSUCESSOS DOS CURSOS DO IEG-BSI</a:t>
            </a:r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pt-BR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endParaRPr lang="pt-BR" sz="2800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Genilson Oliveira</a:t>
            </a:r>
          </a:p>
          <a:p>
            <a:r>
              <a:rPr lang="pt-BR" dirty="0" smtClean="0"/>
              <a:t>Técnico em </a:t>
            </a:r>
            <a:r>
              <a:rPr lang="pt-BR" dirty="0"/>
              <a:t>A</a:t>
            </a:r>
            <a:r>
              <a:rPr lang="pt-BR" dirty="0" smtClean="0"/>
              <a:t>ssuntos </a:t>
            </a:r>
            <a:r>
              <a:rPr lang="pt-BR" dirty="0"/>
              <a:t>E</a:t>
            </a:r>
            <a:r>
              <a:rPr lang="pt-BR" dirty="0" smtClean="0"/>
              <a:t>ducacionais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rot="10800000" flipV="1">
            <a:off x="2500298" y="5857892"/>
            <a:ext cx="40642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Fonte: SIGAA (2023)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10</a:t>
            </a:fld>
            <a:endParaRPr lang="pt-BR"/>
          </a:p>
        </p:txBody>
      </p:sp>
      <p:pic>
        <p:nvPicPr>
          <p:cNvPr id="2050" name="Picture 2" descr="C:\Users\CAC_IEG\Desktop\IEG 2023\status ieg alunos\INSUCESSO\bsi\2016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895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11</a:t>
            </a:fld>
            <a:endParaRPr lang="pt-BR"/>
          </a:p>
        </p:txBody>
      </p:sp>
      <p:pic>
        <p:nvPicPr>
          <p:cNvPr id="3074" name="Picture 2" descr="C:\Users\CAC_IEG\Desktop\IEG 2023\status ieg alunos\INSUCESSO\bsi\2017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633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12</a:t>
            </a:fld>
            <a:endParaRPr lang="pt-BR"/>
          </a:p>
        </p:txBody>
      </p:sp>
      <p:pic>
        <p:nvPicPr>
          <p:cNvPr id="4098" name="Picture 2" descr="C:\Users\CAC_IEG\Desktop\IEG 2023\status ieg alunos\INSUCESSO\bsi\2017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037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13</a:t>
            </a:fld>
            <a:endParaRPr lang="pt-BR"/>
          </a:p>
        </p:txBody>
      </p:sp>
      <p:pic>
        <p:nvPicPr>
          <p:cNvPr id="5122" name="Picture 2" descr="C:\Users\CAC_IEG\Desktop\IEG 2023\status ieg alunos\INSUCESSO\bsi\2018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0822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14</a:t>
            </a:fld>
            <a:endParaRPr lang="pt-BR"/>
          </a:p>
        </p:txBody>
      </p:sp>
      <p:pic>
        <p:nvPicPr>
          <p:cNvPr id="6146" name="Picture 2" descr="C:\Users\CAC_IEG\Desktop\IEG 2023\status ieg alunos\INSUCESSO\bsi\2018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777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15</a:t>
            </a:fld>
            <a:endParaRPr lang="pt-BR"/>
          </a:p>
        </p:txBody>
      </p:sp>
      <p:pic>
        <p:nvPicPr>
          <p:cNvPr id="7170" name="Picture 2" descr="C:\Users\CAC_IEG\Desktop\IEG 2023\status ieg alunos\INSUCESSO\bsi\2019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595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16</a:t>
            </a:fld>
            <a:endParaRPr lang="pt-BR"/>
          </a:p>
        </p:txBody>
      </p:sp>
      <p:pic>
        <p:nvPicPr>
          <p:cNvPr id="8194" name="Picture 2" descr="C:\Users\CAC_IEG\Desktop\IEG 2023\status ieg alunos\INSUCESSO\bsi\2019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842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17</a:t>
            </a:fld>
            <a:endParaRPr lang="pt-BR"/>
          </a:p>
        </p:txBody>
      </p:sp>
      <p:pic>
        <p:nvPicPr>
          <p:cNvPr id="9218" name="Picture 2" descr="C:\Users\CAC_IEG\Desktop\IEG 2023\status ieg alunos\INSUCESSO\bsi\2020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9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18</a:t>
            </a:fld>
            <a:endParaRPr lang="pt-BR"/>
          </a:p>
        </p:txBody>
      </p:sp>
      <p:pic>
        <p:nvPicPr>
          <p:cNvPr id="10242" name="Picture 2" descr="C:\Users\CAC_IEG\Desktop\IEG 2023\status ieg alunos\INSUCESSO\bsi\2020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822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19</a:t>
            </a:fld>
            <a:endParaRPr lang="pt-BR"/>
          </a:p>
        </p:txBody>
      </p:sp>
      <p:pic>
        <p:nvPicPr>
          <p:cNvPr id="11266" name="Picture 2" descr="C:\Users\CAC_IEG\Desktop\IEG 2023\status ieg alunos\INSUCESSO\bsi\2021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489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CAC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pt-BR" sz="3900" b="1" dirty="0" smtClean="0">
                <a:solidFill>
                  <a:srgbClr val="C00000"/>
                </a:solidFill>
              </a:rPr>
              <a:t>Caracterização regimental</a:t>
            </a:r>
          </a:p>
          <a:p>
            <a:pPr algn="ctr">
              <a:buNone/>
            </a:pPr>
            <a:endParaRPr lang="pt-BR" b="1" dirty="0" smtClean="0"/>
          </a:p>
          <a:p>
            <a:pPr algn="just">
              <a:lnSpc>
                <a:spcPct val="120000"/>
              </a:lnSpc>
              <a:buNone/>
            </a:pPr>
            <a:r>
              <a:rPr lang="pt-BR" dirty="0" smtClean="0"/>
              <a:t>     A Coordenadoria Acadêmica é responsável pela supervisão geral e </a:t>
            </a:r>
            <a:r>
              <a:rPr lang="pt-BR" u="sng" dirty="0" smtClean="0"/>
              <a:t>articulação</a:t>
            </a:r>
            <a:r>
              <a:rPr lang="pt-BR" dirty="0" smtClean="0"/>
              <a:t> de ações das </a:t>
            </a:r>
            <a:r>
              <a:rPr lang="pt-BR" u="sng" dirty="0" smtClean="0"/>
              <a:t>Coordenadorias de Apoio Acadêmico e de Assistência aos cursos</a:t>
            </a:r>
            <a:r>
              <a:rPr lang="pt-BR" dirty="0" smtClean="0"/>
              <a:t>, objetivando a </a:t>
            </a:r>
            <a:r>
              <a:rPr lang="pt-BR" u="sng" dirty="0" smtClean="0"/>
              <a:t>promoção e o monitoramento de estratégias em prol da permanência e êxito</a:t>
            </a:r>
            <a:r>
              <a:rPr lang="pt-BR" dirty="0" smtClean="0"/>
              <a:t> dos estudantes, com </a:t>
            </a:r>
            <a:r>
              <a:rPr lang="pt-BR" u="sng" dirty="0" smtClean="0"/>
              <a:t>foco na qualificação dos processos de ensino e de aprendizagem.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20</a:t>
            </a:fld>
            <a:endParaRPr lang="pt-BR"/>
          </a:p>
        </p:txBody>
      </p:sp>
      <p:pic>
        <p:nvPicPr>
          <p:cNvPr id="12290" name="Picture 2" descr="C:\Users\CAC_IEG\Desktop\IEG 2023\status ieg alunos\INSUCESSO\bsi\2021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652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21</a:t>
            </a:fld>
            <a:endParaRPr lang="pt-BR"/>
          </a:p>
        </p:txBody>
      </p:sp>
      <p:pic>
        <p:nvPicPr>
          <p:cNvPr id="13314" name="Picture 2" descr="C:\Users\CAC_IEG\Desktop\IEG 2023\status ieg alunos\INSUCESSO\bsi\2022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791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22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5496" y="260649"/>
            <a:ext cx="910850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/>
              <a:t>Possíveis ações </a:t>
            </a:r>
          </a:p>
          <a:p>
            <a:pPr algn="just"/>
            <a:r>
              <a:rPr lang="pt-BR" dirty="0" smtClean="0"/>
              <a:t>*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Taxa de Reprovação:*   - *Geral:*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Calcular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taxa de reprovação média em todas as disciplinas.   - *Disciplina Específica:*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taxa de reprovação em disciplinas específicas para identificar padrões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2. *Frequência de Reprovação:*   - *Primeiro Ano vs. Anos Posteriores:*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Comparar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as taxas de reprovação no primeiro ano com os anos posteriores.   - *Disciplinas Pré-requisito:*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reprovações em disciplinas que são pré-requisitos para outras, o que poderia estar causando um efeito cascata</a:t>
            </a:r>
          </a:p>
        </p:txBody>
      </p:sp>
    </p:spTree>
    <p:extLst>
      <p:ext uri="{BB962C8B-B14F-4D97-AF65-F5344CB8AC3E}">
        <p14:creationId xmlns:p14="http://schemas.microsoft.com/office/powerpoint/2010/main" val="291060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23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107504" y="260648"/>
            <a:ext cx="882047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3. *Desempenho por Tópico:*   - *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Identificar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Dificuldades:*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Determinar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tópicos específicos em que os alunos têm dificuldades consistentes.   - *Comparação com Outros Anos:* Compare o desempenho dos alunos no mesmo tópico ao longo dos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anos.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*Participação e Envolvimento:*   - *Taxa de Participação:*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participação dos alunos em aulas, atividades e grupos de estudo.  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*Envolvimento em Atividades Extracurriculares:*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Ver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correlação entre o envolvimento em atividades extracurriculares e o desempenho acadêmico.</a:t>
            </a:r>
          </a:p>
        </p:txBody>
      </p:sp>
    </p:spTree>
    <p:extLst>
      <p:ext uri="{BB962C8B-B14F-4D97-AF65-F5344CB8AC3E}">
        <p14:creationId xmlns:p14="http://schemas.microsoft.com/office/powerpoint/2010/main" val="151906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24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42170" y="476672"/>
            <a:ext cx="907300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5. *Apoio aos Alunos:*   - *Acesso a Recursos:*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os alunos têm acesso adequado a materiais de estudo, bibliotecas e recursos online. </a:t>
            </a:r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- *Apoio Tutoria:*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programas de tutoria eficazes para os alunos que estão enfrentando dificuldades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*Avaliação de Métodos de Ensino:*   - *Estilo de Ensino:*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diferentes métodos de ensino (aulas expositivas, ensino prático, estudos de caso) afetam as taxas de reprovação.   - *Feedback dos Alunos:* </a:t>
            </a:r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Considerar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pesquisas de satisfação dos alunos para entender as percepções sobre a qualidade do ensino.</a:t>
            </a:r>
          </a:p>
        </p:txBody>
      </p:sp>
    </p:spTree>
    <p:extLst>
      <p:ext uri="{BB962C8B-B14F-4D97-AF65-F5344CB8AC3E}">
        <p14:creationId xmlns:p14="http://schemas.microsoft.com/office/powerpoint/2010/main" val="61729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25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5496" y="0"/>
            <a:ext cx="91085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7. *Fatores Socioeconômicos e Demográficos:*   - *Análise Demográfica:*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certos grupos demográficos enfrentam taxas de reprovação mais altas.   - *Fatores Socioeconômicos:* Considere se fatores socioeconômicos, como status financeiro, afetam o desempenho dos alunos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8. *Intervenções e Acompanhamento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*Estratégias de Intervenção:*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eficácia das estratégias de intervenção implementadas para ajudar os alunos em risco.   - *Acompanhamento Individual:*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acompanhamento individual para os alunos que estão em risco de reprovação.</a:t>
            </a:r>
          </a:p>
        </p:txBody>
      </p:sp>
    </p:spTree>
    <p:extLst>
      <p:ext uri="{BB962C8B-B14F-4D97-AF65-F5344CB8AC3E}">
        <p14:creationId xmlns:p14="http://schemas.microsoft.com/office/powerpoint/2010/main" val="328178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26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0061" y="1556792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9. *Feedback dos Professores:*   - *Feedback Qualitativo:* Considere o feedback qualitativo dos professores sobre o desempenho dos alunos e as razões para a reprovação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*Análise Longitudinal:*   - *Tendências ao Longo do Tempo:* Analise as tendências de reprovação ao longo de vários anos para identificar melhorias ou áreas problemáticas persistentes.</a:t>
            </a:r>
          </a:p>
        </p:txBody>
      </p:sp>
    </p:spTree>
    <p:extLst>
      <p:ext uri="{BB962C8B-B14F-4D97-AF65-F5344CB8AC3E}">
        <p14:creationId xmlns:p14="http://schemas.microsoft.com/office/powerpoint/2010/main" val="331246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Pesquisas futuras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86852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/>
              <a:t>Como perspectiva de continuidade do trabalho, pretende-se elaborar instrumentos que sirvam como referência para a realização de pesquisas de caráter qualitativo, visando o aprofundamento de questões relevantes identificadas neste primeiro diagnóstico.</a:t>
            </a:r>
            <a:endParaRPr lang="pt-BR" sz="2400" smtClean="0"/>
          </a:p>
          <a:p>
            <a:pPr algn="just">
              <a:spcBef>
                <a:spcPts val="0"/>
              </a:spcBef>
              <a:buNone/>
            </a:pPr>
            <a:endParaRPr lang="pt-BR" sz="9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99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Referências Bibliográficas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8685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t-BR" sz="1400" dirty="0"/>
              <a:t>ARROYO, Miguel G. Fracasso/Sucesso: um pesadelo que perturba nossos sonhos. In: Em Aberto. Brasília, v.17, n. 71, p. 33-40, 2000. </a:t>
            </a:r>
            <a:endParaRPr lang="pt-BR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/>
              <a:t>FRIGOTTO, Gaudêncio. A produtividade da escola improdutiva: um (</a:t>
            </a:r>
            <a:r>
              <a:rPr lang="pt-BR" sz="1400" dirty="0" err="1"/>
              <a:t>re</a:t>
            </a:r>
            <a:r>
              <a:rPr lang="pt-BR" sz="1400" dirty="0"/>
              <a:t>)exame das  relações entre educação e estrutura econômico-social capitalista. São Paulo:     Cortez, 2010. </a:t>
            </a:r>
            <a:endParaRPr lang="pt-BR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 smtClean="0"/>
              <a:t>INSTITUTO FEDERAL SUL-RIO-GRANDENSE. Documento Síntese do PEIPEE do IFSul. Disponível em http://www.ifsul.edu.br/regulamentos-institucionais. Acesso em OUTUBRO/2023.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 smtClean="0"/>
              <a:t>INSTITUTO FEDERAL SUL-RIO-GRANDENSE. Organização Didática. Aprovado pela Resolução nº 90/2012 do Conselho Superior. Disponível em: </a:t>
            </a:r>
            <a:r>
              <a:rPr lang="pt-BR" sz="1400" u="sng" dirty="0" smtClean="0">
                <a:hlinkClick r:id="rId3"/>
              </a:rPr>
              <a:t>http://www.ifsul.edu.br/regulamento-da-atividade-docente/item/113-organizacao-didatica</a:t>
            </a:r>
            <a:r>
              <a:rPr lang="pt-BR" sz="1400" dirty="0" smtClean="0"/>
              <a:t> Acesso em 30 outubro. 2023. </a:t>
            </a:r>
          </a:p>
          <a:p>
            <a:pPr lvl="1" algn="just">
              <a:spcBef>
                <a:spcPts val="0"/>
              </a:spcBef>
              <a:buNone/>
            </a:pPr>
            <a:endParaRPr lang="pt-BR" sz="1100" dirty="0" smtClean="0">
              <a:cs typeface="Arial" pitchFamily="34" charset="0"/>
            </a:endParaRPr>
          </a:p>
          <a:p>
            <a:pPr algn="just">
              <a:spcBef>
                <a:spcPts val="0"/>
              </a:spcBef>
              <a:buNone/>
            </a:pPr>
            <a:endParaRPr lang="pt-BR" sz="11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49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sz="3600" b="1" dirty="0" err="1" smtClean="0">
                <a:solidFill>
                  <a:srgbClr val="C00000"/>
                </a:solidFill>
              </a:rPr>
              <a:t>Desafios</a:t>
            </a:r>
            <a:r>
              <a:rPr lang="en-US" sz="3600" b="1" dirty="0" smtClean="0">
                <a:solidFill>
                  <a:srgbClr val="C00000"/>
                </a:solidFill>
              </a:rPr>
              <a:t> - cac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pt-BR" u="sng" dirty="0" smtClean="0"/>
              <a:t>Articulação </a:t>
            </a:r>
            <a:r>
              <a:rPr lang="pt-BR" u="sng" dirty="0" err="1" smtClean="0"/>
              <a:t>ensino-pesquisa-extensão</a:t>
            </a:r>
            <a:r>
              <a:rPr lang="pt-BR" u="sng" dirty="0" smtClean="0"/>
              <a:t>,</a:t>
            </a:r>
            <a:r>
              <a:rPr lang="pt-BR" dirty="0" smtClean="0"/>
              <a:t> com foco na aprendizagem, permanência e êxito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smtClean="0"/>
              <a:t>Problematização do (IN) sucesso acadêmico e dos sentidos de qualidade </a:t>
            </a:r>
            <a:r>
              <a:rPr lang="pt-BR" dirty="0" smtClean="0"/>
              <a:t>da ação educativa no âmbito do ieg.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err="1" smtClean="0"/>
              <a:t>Potencialização</a:t>
            </a:r>
            <a:r>
              <a:rPr lang="pt-BR" u="sng" dirty="0" smtClean="0"/>
              <a:t> e articulação das instâncias educativas </a:t>
            </a:r>
            <a:r>
              <a:rPr lang="pt-BR" dirty="0" smtClean="0"/>
              <a:t>atreladas ao departamento, com foco na permanência e êxito dos estudantes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smtClean="0"/>
              <a:t>Transposição da agenda regulatória paramétrica</a:t>
            </a:r>
            <a:r>
              <a:rPr lang="pt-BR" dirty="0" smtClean="0"/>
              <a:t> no tratamento do (in</a:t>
            </a:r>
            <a:r>
              <a:rPr lang="pt-BR" smtClean="0"/>
              <a:t>) sucesso </a:t>
            </a:r>
            <a:r>
              <a:rPr lang="pt-BR" dirty="0" smtClean="0"/>
              <a:t>acadêmico.</a:t>
            </a:r>
          </a:p>
          <a:p>
            <a:pPr marL="0" indent="0" algn="ctr">
              <a:buNone/>
            </a:pPr>
            <a:endParaRPr lang="pt-BR" sz="1100" b="1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4400" b="1" dirty="0" smtClean="0">
                <a:solidFill>
                  <a:schemeClr val="accent2">
                    <a:lumMod val="75000"/>
                  </a:schemeClr>
                </a:solidFill>
              </a:rPr>
              <a:t>Relatórios de Indicadores Acadêmicos de Cursos</a:t>
            </a:r>
          </a:p>
          <a:p>
            <a:pPr algn="ctr">
              <a:buNone/>
            </a:pPr>
            <a:r>
              <a:rPr lang="pt-BR" sz="4400" b="1" dirty="0" smtClean="0">
                <a:solidFill>
                  <a:schemeClr val="accent2">
                    <a:lumMod val="75000"/>
                  </a:schemeClr>
                </a:solidFill>
              </a:rPr>
              <a:t>COMPONENTES CURRICULARES</a:t>
            </a:r>
            <a:endParaRPr lang="pt-BR" sz="4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Objetivos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57784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pt-BR" sz="3800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Geral</a:t>
            </a:r>
          </a:p>
          <a:p>
            <a:pPr algn="just"/>
            <a:r>
              <a:rPr lang="pt-BR" sz="3000" dirty="0" smtClean="0">
                <a:cs typeface="Arial" pitchFamily="34" charset="0"/>
              </a:rPr>
              <a:t>Subsidiar a compreensão do complexo fenômeno da retenção/evasão no âmbito dos cursos e o replanejamento das ações educativas.</a:t>
            </a:r>
          </a:p>
          <a:p>
            <a:pPr algn="just">
              <a:buNone/>
            </a:pPr>
            <a:endParaRPr lang="pt-BR" sz="3000" dirty="0" smtClean="0">
              <a:cs typeface="Arial" pitchFamily="34" charset="0"/>
            </a:endParaRPr>
          </a:p>
          <a:p>
            <a:pPr algn="just">
              <a:buNone/>
            </a:pPr>
            <a:r>
              <a:rPr lang="pt-BR" sz="3800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Específicos</a:t>
            </a:r>
          </a:p>
          <a:p>
            <a:pPr algn="just"/>
            <a:r>
              <a:rPr lang="pt-BR" sz="3000" dirty="0" smtClean="0">
                <a:cs typeface="Arial" pitchFamily="34" charset="0"/>
              </a:rPr>
              <a:t>Obter </a:t>
            </a:r>
            <a:r>
              <a:rPr lang="pt-BR" sz="3000" dirty="0">
                <a:cs typeface="Arial" pitchFamily="34" charset="0"/>
              </a:rPr>
              <a:t>informações não contempladas pela metodologia de cálculo do Sistema </a:t>
            </a:r>
            <a:r>
              <a:rPr lang="pt-BR" sz="3000" dirty="0" smtClean="0">
                <a:cs typeface="Arial" pitchFamily="34" charset="0"/>
              </a:rPr>
              <a:t>Integrado graduação(SIGAA).</a:t>
            </a:r>
          </a:p>
          <a:p>
            <a:pPr algn="just"/>
            <a:endParaRPr lang="pt-BR" sz="3000" dirty="0" smtClean="0">
              <a:cs typeface="Arial" pitchFamily="34" charset="0"/>
            </a:endParaRPr>
          </a:p>
          <a:p>
            <a:pPr algn="just"/>
            <a:r>
              <a:rPr lang="pt-BR" sz="3000" dirty="0" smtClean="0">
                <a:cs typeface="Arial" pitchFamily="34" charset="0"/>
              </a:rPr>
              <a:t>Produzir instrumentos que permitam o monitoramento contínuo e a análise mais qualificada dos indicadores acadêmicos.</a:t>
            </a:r>
          </a:p>
          <a:p>
            <a:pPr algn="just"/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Fonte de extração de dados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>
                <a:cs typeface="Arial" pitchFamily="34" charset="0"/>
              </a:rPr>
              <a:t>A extração de dados foi realizada no sítio eletrônico da instituição e diretamente no sistema acadêmico, possibilitando a produção de análises mais personalizadas. </a:t>
            </a:r>
          </a:p>
          <a:p>
            <a:pPr algn="just"/>
            <a:endParaRPr lang="pt-BR" sz="2800" dirty="0" smtClean="0">
              <a:cs typeface="Arial" pitchFamily="34" charset="0"/>
            </a:endParaRPr>
          </a:p>
          <a:p>
            <a:pPr algn="just"/>
            <a:r>
              <a:rPr lang="pt-BR" sz="2800" dirty="0" smtClean="0">
                <a:cs typeface="Arial" pitchFamily="34" charset="0"/>
              </a:rPr>
              <a:t>O levantamento de dados foi direcionado aos objetivos da investigação.</a:t>
            </a: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Metodologia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57718"/>
          </a:xfrm>
        </p:spPr>
        <p:txBody>
          <a:bodyPr>
            <a:no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Definição do ciclo para pesquisa:</a:t>
            </a:r>
          </a:p>
          <a:p>
            <a:pPr marL="228600" indent="-228600" algn="just">
              <a:buNone/>
            </a:pPr>
            <a:endParaRPr lang="pt-BR" sz="2000" b="1" dirty="0" smtClean="0"/>
          </a:p>
          <a:p>
            <a:pPr marL="228600" indent="-228600" algn="just">
              <a:buNone/>
            </a:pPr>
            <a:r>
              <a:rPr lang="pt-BR" sz="2000" b="1" dirty="0" smtClean="0"/>
              <a:t>	</a:t>
            </a:r>
            <a:r>
              <a:rPr lang="pt-BR" sz="2400" b="1" dirty="0" smtClean="0"/>
              <a:t>Ciclo – </a:t>
            </a:r>
            <a:r>
              <a:rPr lang="pt-BR" sz="2400" dirty="0" smtClean="0"/>
              <a:t>conceito associado ao percurso do conjunto de alunos ingressantes em determinado curso/turno, via processo seletivo, considerando o prazo previsto para integralização do curso.</a:t>
            </a:r>
          </a:p>
          <a:p>
            <a:pPr marL="228600" indent="-228600" algn="just"/>
            <a:r>
              <a:rPr lang="pt-BR" sz="2400" dirty="0" smtClean="0"/>
              <a:t>ciclo pesquisado: 2011/1 a 2022/2</a:t>
            </a:r>
            <a:endParaRPr lang="pt-BR" sz="2400" dirty="0" smtClean="0">
              <a:cs typeface="Arial" pitchFamily="34" charset="0"/>
            </a:endParaRPr>
          </a:p>
          <a:p>
            <a:pPr algn="just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Metodologia – Indicadores de Análise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572032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Verificação da relação plano de vagas (processo seletivo)/ matrículas efetivadas:</a:t>
            </a:r>
          </a:p>
          <a:p>
            <a:pPr algn="just">
              <a:buNone/>
            </a:pPr>
            <a:endParaRPr lang="pt-BR" sz="2800" dirty="0" smtClean="0">
              <a:cs typeface="Arial" pitchFamily="34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Variação na relação candidato/vaga entre os vestibulares.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Variação na relação candidato/vaga ao longo do ciclo pesquisado.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Relação entre o Plano de Vagas e o número de matrículas efetivadas.</a:t>
            </a:r>
          </a:p>
          <a:p>
            <a:pPr algn="just"/>
            <a:endParaRPr lang="pt-BR" sz="2800" dirty="0" smtClean="0">
              <a:cs typeface="Arial" pitchFamily="34" charset="0"/>
            </a:endParaRPr>
          </a:p>
          <a:p>
            <a:pPr algn="just"/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rot="10800000" flipV="1">
            <a:off x="2500298" y="5857892"/>
            <a:ext cx="40642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Fonte: SIGAA-UFOPA (2023)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9</a:t>
            </a:fld>
            <a:endParaRPr lang="pt-BR"/>
          </a:p>
        </p:txBody>
      </p:sp>
      <p:pic>
        <p:nvPicPr>
          <p:cNvPr id="2" name="Picture 2" descr="C:\Users\CAC_IEG\Desktop\IEG 2023\status ieg alunos\INSUCESSO\bsi\2016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0752" y="116632"/>
            <a:ext cx="10177933" cy="6552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2105</TotalTime>
  <Words>935</Words>
  <Application>Microsoft Office PowerPoint</Application>
  <PresentationFormat>Apresentação na tela (4:3)</PresentationFormat>
  <Paragraphs>93</Paragraphs>
  <Slides>28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29" baseType="lpstr">
      <vt:lpstr>Tema do Office</vt:lpstr>
      <vt:lpstr>Análise de Indicadores Acadêmicos DE INSUCESSOS DOS CURSOS DO IEG-BSI    </vt:lpstr>
      <vt:lpstr>CAC</vt:lpstr>
      <vt:lpstr> Desafios - cac </vt:lpstr>
      <vt:lpstr>Apresentação do PowerPoint</vt:lpstr>
      <vt:lpstr>Objetivos</vt:lpstr>
      <vt:lpstr>Fonte de extração de dados</vt:lpstr>
      <vt:lpstr>Metodologia</vt:lpstr>
      <vt:lpstr>Metodologia – Indicadores de Análise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Pesquisas futuras</vt:lpstr>
      <vt:lpstr>Referências Bibliográficas</vt:lpstr>
    </vt:vector>
  </TitlesOfParts>
  <Company>IFSUL Campus Pelotas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de Indicadores Acadêmicos</dc:title>
  <dc:creator>orlando</dc:creator>
  <cp:lastModifiedBy>CAC_IEG</cp:lastModifiedBy>
  <cp:revision>251</cp:revision>
  <dcterms:created xsi:type="dcterms:W3CDTF">2018-03-12T13:37:36Z</dcterms:created>
  <dcterms:modified xsi:type="dcterms:W3CDTF">2023-10-31T20:12:57Z</dcterms:modified>
</cp:coreProperties>
</file>