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notesSlide7.xml" ContentType="application/vnd.openxmlformats-officedocument.presentationml.notesSlide+xml"/>
  <Override PartName="/ppt/notesSlides/_rels/notesSlide35.xml.rels" ContentType="application/vnd.openxmlformats-package.relationships+xml"/>
  <Override PartName="/ppt/notesSlides/_rels/notesSlide34.xml.rels" ContentType="application/vnd.openxmlformats-package.relationships+xml"/>
  <Override PartName="/ppt/notesSlides/_rels/notesSlide8.xml.rels" ContentType="application/vnd.openxmlformats-package.relationships+xml"/>
  <Override PartName="/ppt/notesSlides/_rels/notesSlide7.xml.rels" ContentType="application/vnd.openxmlformats-package.relationships+xml"/>
  <Override PartName="/ppt/notesSlides/_rels/notesSlide1.xml.rels" ContentType="application/vnd.openxmlformats-package.relationships+xml"/>
  <Override PartName="/ppt/notesSlides/notesSlide3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35.xml" ContentType="application/vnd.openxmlformats-officedocument.presentationml.notesSlide+xml"/>
  <Override PartName="/ppt/_rels/presentation.xml.rels" ContentType="application/vnd.openxmlformats-package.relationships+xml"/>
  <Override PartName="/ppt/media/image8.png" ContentType="image/png"/>
  <Override PartName="/ppt/media/image4.png" ContentType="image/png"/>
  <Override PartName="/ppt/media/image17.png" ContentType="image/png"/>
  <Override PartName="/ppt/media/image13.png" ContentType="image/png"/>
  <Override PartName="/ppt/media/image9.png" ContentType="image/png"/>
  <Override PartName="/ppt/media/image5.png" ContentType="image/png"/>
  <Override PartName="/ppt/media/image1.png" ContentType="image/png"/>
  <Override PartName="/ppt/media/image20.png" ContentType="image/png"/>
  <Override PartName="/ppt/media/image18.png" ContentType="image/png"/>
  <Override PartName="/ppt/media/image14.png" ContentType="image/png"/>
  <Override PartName="/ppt/media/image10.png" ContentType="image/png"/>
  <Override PartName="/ppt/media/image6.png" ContentType="image/png"/>
  <Override PartName="/ppt/media/image2.png" ContentType="image/png"/>
  <Override PartName="/ppt/media/image19.png" ContentType="image/png"/>
  <Override PartName="/ppt/media/image15.png" ContentType="image/png"/>
  <Override PartName="/ppt/media/image11.png" ContentType="image/png"/>
  <Override PartName="/ppt/media/image7.png" ContentType="image/png"/>
  <Override PartName="/ppt/media/image3.png" ContentType="image/png"/>
  <Override PartName="/ppt/media/image16.png" ContentType="image/png"/>
  <Override PartName="/ppt/media/image12.png" ContentType="image/png"/>
  <Override PartName="/ppt/slideLayouts/slideLayout2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_rels/slideLayout12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6.xml.rels" ContentType="application/vnd.openxmlformats-package.relationships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slides/_rels/slide28.xml.rels" ContentType="application/vnd.openxmlformats-package.relationships+xml"/>
  <Override PartName="/ppt/slides/_rels/slide12.xml.rels" ContentType="application/vnd.openxmlformats-package.relationships+xml"/>
  <Override PartName="/ppt/slides/_rels/slide35.xml.rels" ContentType="application/vnd.openxmlformats-package.relationships+xml"/>
  <Override PartName="/ppt/slides/_rels/slide10.xml.rels" ContentType="application/vnd.openxmlformats-package.relationships+xml"/>
  <Override PartName="/ppt/slides/_rels/slide33.xml.rels" ContentType="application/vnd.openxmlformats-package.relationships+xml"/>
  <Override PartName="/ppt/slides/_rels/slide31.xml.rels" ContentType="application/vnd.openxmlformats-package.relationships+xml"/>
  <Override PartName="/ppt/slides/_rels/slide2.xml.rels" ContentType="application/vnd.openxmlformats-package.relationships+xml"/>
  <Override PartName="/ppt/slides/_rels/slide18.xml.rels" ContentType="application/vnd.openxmlformats-package.relationships+xml"/>
  <Override PartName="/ppt/slides/_rels/slide16.xml.rels" ContentType="application/vnd.openxmlformats-package.relationships+xml"/>
  <Override PartName="/ppt/slides/_rels/slide14.xml.rels" ContentType="application/vnd.openxmlformats-package.relationships+xml"/>
  <Override PartName="/ppt/slides/_rels/slide8.xml.rels" ContentType="application/vnd.openxmlformats-package.relationships+xml"/>
  <Override PartName="/ppt/slides/_rels/slide25.xml.rels" ContentType="application/vnd.openxmlformats-package.relationships+xml"/>
  <Override PartName="/ppt/slides/_rels/slide6.xml.rels" ContentType="application/vnd.openxmlformats-package.relationships+xml"/>
  <Override PartName="/ppt/slides/_rels/slide2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29.xml.rels" ContentType="application/vnd.openxmlformats-package.relationships+xml"/>
  <Override PartName="/ppt/slides/_rels/slide27.xml.rels" ContentType="application/vnd.openxmlformats-package.relationships+xml"/>
  <Override PartName="/ppt/slides/_rels/slide13.xml.rels" ContentType="application/vnd.openxmlformats-package.relationships+xml"/>
  <Override PartName="/ppt/slides/_rels/slide11.xml.rels" ContentType="application/vnd.openxmlformats-package.relationships+xml"/>
  <Override PartName="/ppt/slides/_rels/slide34.xml.rels" ContentType="application/vnd.openxmlformats-package.relationships+xml"/>
  <Override PartName="/ppt/slides/_rels/slide32.xml.rels" ContentType="application/vnd.openxmlformats-package.relationships+xml"/>
  <Override PartName="/ppt/slides/_rels/slide30.xml.rels" ContentType="application/vnd.openxmlformats-package.relationships+xml"/>
  <Override PartName="/ppt/slides/_rels/slide3.xml.rels" ContentType="application/vnd.openxmlformats-package.relationships+xml"/>
  <Override PartName="/ppt/slides/_rels/slide1.xml.rels" ContentType="application/vnd.openxmlformats-package.relationships+xml"/>
  <Override PartName="/ppt/slides/_rels/slide19.xml.rels" ContentType="application/vnd.openxmlformats-package.relationships+xml"/>
  <Override PartName="/ppt/slides/_rels/slide17.xml.rels" ContentType="application/vnd.openxmlformats-package.relationships+xml"/>
  <Override PartName="/ppt/slides/_rels/slide15.xml.rels" ContentType="application/vnd.openxmlformats-package.relationships+xml"/>
  <Override PartName="/ppt/slides/_rels/slide9.xml.rels" ContentType="application/vnd.openxmlformats-package.relationships+xml"/>
  <Override PartName="/ppt/slides/_rels/slide26.xml.rels" ContentType="application/vnd.openxmlformats-package.relationships+xml"/>
  <Override PartName="/ppt/slides/_rels/slide7.xml.rels" ContentType="application/vnd.openxmlformats-package.relationships+xml"/>
  <Override PartName="/ppt/slides/_rels/slide24.xml.rels" ContentType="application/vnd.openxmlformats-package.relationships+xml"/>
  <Override PartName="/ppt/slides/_rels/slide22.xml.rels" ContentType="application/vnd.openxmlformats-package.relationships+xml"/>
  <Override PartName="/ppt/slides/_rels/slide5.xml.rels" ContentType="application/vnd.openxmlformats-package.relationships+xml"/>
  <Override PartName="/ppt/slides/_rels/slide20.xml.rels" ContentType="application/vnd.openxmlformats-package.relationships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5.xml" ContentType="application/vnd.openxmlformats-officedocument.presentationml.slide+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9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29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13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slides/slide26.xml" ContentType="application/vnd.openxmlformats-officedocument.presentationml.slide+xml"/>
  <Override PartName="/ppt/slides/slide3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4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bIns="0" lIns="0" rIns="0" tIns="0" wrap="none"/>
          <a:p>
            <a:r>
              <a:rPr lang="pt-BR"/>
              <a:t>Clique para editar o formato de notas</a:t>
            </a:r>
            <a:endParaRPr/>
          </a:p>
        </p:txBody>
      </p:sp>
      <p:sp>
        <p:nvSpPr>
          <p:cNvPr id="112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r>
              <a:rPr lang="pt-BR"/>
              <a:t>&lt;cabeçalho&gt;</a:t>
            </a:r>
            <a:endParaRPr/>
          </a:p>
        </p:txBody>
      </p:sp>
      <p:sp>
        <p:nvSpPr>
          <p:cNvPr id="113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pt-BR"/>
              <a:t>&lt;data/hora&gt;</a:t>
            </a:r>
            <a:endParaRPr/>
          </a:p>
        </p:txBody>
      </p:sp>
      <p:sp>
        <p:nvSpPr>
          <p:cNvPr id="114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pt-BR"/>
              <a:t>&lt;rodapé&gt;</a:t>
            </a:r>
            <a:endParaRPr/>
          </a:p>
        </p:txBody>
      </p:sp>
      <p:sp>
        <p:nvSpPr>
          <p:cNvPr id="115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33A7D0CD-7103-4371-A955-0E2A315DB52F}" type="slidenum">
              <a:rPr lang="pt-BR"/>
              <a:t>&lt;número&gt;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34.xml.rels><?xml version="1.0" encoding="UTF-8"?>
<Relationships xmlns="http://schemas.openxmlformats.org/package/2006/relationships"><Relationship Id="rId1" Type="http://schemas.openxmlformats.org/officeDocument/2006/relationships/slide" Target="../slides/slide34.xml"/><Relationship Id="rId2" Type="http://schemas.openxmlformats.org/officeDocument/2006/relationships/notesMaster" Target="../notesMasters/notesMaster1.xml"/>
</Relationships>
</file>

<file path=ppt/notesSlides/_rels/notesSlide35.xml.rels><?xml version="1.0" encoding="UTF-8"?>
<Relationships xmlns="http://schemas.openxmlformats.org/package/2006/relationships"><Relationship Id="rId1" Type="http://schemas.openxmlformats.org/officeDocument/2006/relationships/slide" Target="../slides/slide35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96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0E242308-626D-4DA6-9A49-568513932039}" type="slidenum">
              <a:rPr lang="pt-BR" sz="1200">
                <a:solidFill>
                  <a:srgbClr val="000000"/>
                </a:solidFill>
                <a:latin typeface="+mn-lt"/>
                <a:ea typeface="+mn-ea"/>
              </a:rPr>
              <a:t>&lt;número&gt;</a:t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98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78975C5F-30D7-4320-B773-96B91C222633}" type="slidenum">
              <a:rPr lang="pt-BR" sz="1200">
                <a:solidFill>
                  <a:srgbClr val="000000"/>
                </a:solidFill>
                <a:latin typeface="+mn-lt"/>
                <a:ea typeface="+mn-ea"/>
              </a:rPr>
              <a:t>&lt;número&gt;</a:t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200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F70C20CD-4970-4C1A-850E-8C6EFDEC4751}" type="slidenum">
              <a:rPr lang="pt-BR" sz="1200">
                <a:solidFill>
                  <a:srgbClr val="000000"/>
                </a:solidFill>
                <a:latin typeface="+mn-lt"/>
                <a:ea typeface="+mn-ea"/>
              </a:rPr>
              <a:t>&lt;número&gt;</a:t>
            </a:fld>
            <a:endParaRPr/>
          </a:p>
        </p:txBody>
      </p:sp>
    </p:spTree>
  </p:cSld>
</p:notes>
</file>

<file path=ppt/notesSlides/notesSlide3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202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C81E851D-8434-4635-8427-6B1F5FA111BB}" type="slidenum">
              <a:rPr lang="pt-BR" sz="1200">
                <a:solidFill>
                  <a:srgbClr val="000000"/>
                </a:solidFill>
                <a:latin typeface="+mn-lt"/>
                <a:ea typeface="+mn-ea"/>
              </a:rPr>
              <a:t>&lt;número&gt;</a:t>
            </a:fld>
            <a:endParaRPr/>
          </a:p>
        </p:txBody>
      </p:sp>
    </p:spTree>
  </p:cSld>
</p:notes>
</file>

<file path=ppt/notesSlides/notesSlide3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204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9D10EF1C-03A4-47DA-A688-107B9B022F66}" type="slidenum">
              <a:rPr lang="pt-BR" sz="1200">
                <a:solidFill>
                  <a:srgbClr val="000000"/>
                </a:solidFill>
                <a:latin typeface="+mn-lt"/>
                <a:ea typeface="+mn-ea"/>
              </a:rPr>
              <a:t>&lt;número&gt;</a:t>
            </a:fld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85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85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0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85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pt-BR" sz="4400">
                <a:solidFill>
                  <a:srgbClr val="000000"/>
                </a:solidFill>
                <a:latin typeface="Calibri"/>
              </a:rPr>
              <a:t>Clique para editar o formato do texto do títuloClique para editar o estilo do título mestre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pt-BR" sz="1200">
                <a:solidFill>
                  <a:srgbClr val="8b8b8b"/>
                </a:solidFill>
                <a:latin typeface="Calibri"/>
              </a:rPr>
              <a:t>01/12/23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DCE92B8D-F509-467E-AABC-BCF96D4CE915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pt-BR"/>
              <a:t>Clique para editar o formato do texto da estrutura de tópicos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pt-BR"/>
              <a:t>2.º Nível da estrutura de tópicos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pt-BR"/>
              <a:t>3.º Nível da estrutura de tópicos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pt-BR"/>
              <a:t>4.º Nível da estrutura de tópicos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pt-BR"/>
              <a:t>5.º Nível da estrutura de tópicos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pt-BR"/>
              <a:t>6.º Nível da estrutura de tópicos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pt-BR"/>
              <a:t>7.º Nível da estrutura de tópicos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pt-BR" sz="4400">
                <a:solidFill>
                  <a:srgbClr val="000000"/>
                </a:solidFill>
                <a:latin typeface="Calibri"/>
              </a:rPr>
              <a:t>Clique para editar o formato do texto do títuloClique para editar o estilo do título mestre</a:t>
            </a:r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buSzPct val="25000"/>
              <a:buFont typeface="StarSymbol"/>
              <a:buChar char=""/>
            </a:pPr>
            <a:r>
              <a:rPr lang="pt-BR" sz="3200">
                <a:solidFill>
                  <a:srgbClr val="000000"/>
                </a:solidFill>
                <a:latin typeface="Calibri"/>
              </a:rPr>
              <a:t>Clique para editar o formato do texto da estrutura de tópicos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pt-BR" sz="3200">
                <a:solidFill>
                  <a:srgbClr val="000000"/>
                </a:solidFill>
                <a:latin typeface="Calibri"/>
              </a:rPr>
              <a:t>2.º Nível da estrutura de tópicos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pt-BR" sz="3200">
                <a:solidFill>
                  <a:srgbClr val="000000"/>
                </a:solidFill>
                <a:latin typeface="Calibri"/>
              </a:rPr>
              <a:t>3.º Nível da estrutura de tópicos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pt-BR" sz="3200">
                <a:solidFill>
                  <a:srgbClr val="000000"/>
                </a:solidFill>
                <a:latin typeface="Calibri"/>
              </a:rPr>
              <a:t>4.º Nível da estrutura de tópicos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pt-BR" sz="3200">
                <a:solidFill>
                  <a:srgbClr val="000000"/>
                </a:solidFill>
                <a:latin typeface="Calibri"/>
              </a:rPr>
              <a:t>5.º Nível da estrutura de tópicos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pt-BR" sz="3200">
                <a:solidFill>
                  <a:srgbClr val="000000"/>
                </a:solidFill>
                <a:latin typeface="Calibri"/>
              </a:rPr>
              <a:t>6.º Nível da estrutura de tópicos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t-BR" sz="3200">
                <a:solidFill>
                  <a:srgbClr val="000000"/>
                </a:solidFill>
                <a:latin typeface="Calibri"/>
              </a:rPr>
              <a:t>7.º Nível da estrutura de tópicosClique para editar os estilos do texto mestre</a:t>
            </a:r>
            <a:endParaRPr/>
          </a:p>
          <a:p>
            <a:pPr lvl="1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pt-BR" sz="2800">
                <a:solidFill>
                  <a:srgbClr val="000000"/>
                </a:solidFill>
                <a:latin typeface="Calibri"/>
              </a:rPr>
              <a:t>Segundo nível</a:t>
            </a:r>
            <a:endParaRPr/>
          </a:p>
          <a:p>
            <a:pPr lvl="2">
              <a:lnSpc>
                <a:spcPct val="100000"/>
              </a:lnSpc>
              <a:buSzPct val="25000"/>
              <a:buFont typeface="StarSymbol"/>
              <a:buChar char=""/>
            </a:pPr>
            <a:r>
              <a:rPr lang="pt-BR" sz="2400">
                <a:solidFill>
                  <a:srgbClr val="000000"/>
                </a:solidFill>
                <a:latin typeface="Calibri"/>
              </a:rPr>
              <a:t>Terceiro nível</a:t>
            </a:r>
            <a:endParaRPr/>
          </a:p>
          <a:p>
            <a:pPr lvl="3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pt-BR" sz="2000">
                <a:solidFill>
                  <a:srgbClr val="000000"/>
                </a:solidFill>
                <a:latin typeface="Calibri"/>
              </a:rPr>
              <a:t>Quarto nível</a:t>
            </a:r>
            <a:endParaRPr/>
          </a:p>
          <a:p>
            <a:pPr lvl="4">
              <a:lnSpc>
                <a:spcPct val="100000"/>
              </a:lnSpc>
              <a:buSzPct val="25000"/>
              <a:buFont typeface="StarSymbol"/>
              <a:buChar char=""/>
            </a:pPr>
            <a:r>
              <a:rPr lang="pt-BR" sz="2000">
                <a:solidFill>
                  <a:srgbClr val="000000"/>
                </a:solidFill>
                <a:latin typeface="Calibri"/>
              </a:rPr>
              <a:t>Quinto nível</a:t>
            </a:r>
            <a:endParaRPr/>
          </a:p>
        </p:txBody>
      </p:sp>
      <p:sp>
        <p:nvSpPr>
          <p:cNvPr id="39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pt-BR" sz="1200">
                <a:solidFill>
                  <a:srgbClr val="8b8b8b"/>
                </a:solidFill>
                <a:latin typeface="Calibri"/>
              </a:rPr>
              <a:t>01/12/23</a:t>
            </a:r>
            <a:endParaRPr/>
          </a:p>
        </p:txBody>
      </p:sp>
      <p:sp>
        <p:nvSpPr>
          <p:cNvPr id="40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41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6498ACBA-C58C-499A-9B81-23739EAA5F78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pt-BR" sz="1200">
                <a:solidFill>
                  <a:srgbClr val="8b8b8b"/>
                </a:solidFill>
                <a:latin typeface="Calibri"/>
              </a:rPr>
              <a:t>01/12/23</a:t>
            </a:r>
            <a:endParaRPr/>
          </a:p>
        </p:txBody>
      </p:sp>
      <p:sp>
        <p:nvSpPr>
          <p:cNvPr id="75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76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616F328A-89FC-498F-86D9-F583A1C880B9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sp>
        <p:nvSpPr>
          <p:cNvPr id="77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r>
              <a:rPr lang="pt-BR"/>
              <a:t>Clique para editar o formato do texto do título</a:t>
            </a:r>
            <a:endParaRPr/>
          </a:p>
        </p:txBody>
      </p:sp>
      <p:sp>
        <p:nvSpPr>
          <p:cNvPr id="78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pt-BR"/>
              <a:t>Clique para editar o formato do texto da estrutura de tópicos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pt-BR"/>
              <a:t>2.º Nível da estrutura de tópicos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pt-BR"/>
              <a:t>3.º Nível da estrutura de tópicos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pt-BR"/>
              <a:t>4.º Nível da estrutura de tópicos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pt-BR"/>
              <a:t>5.º Nível da estrutura de tópicos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pt-BR"/>
              <a:t>6.º Nível da estrutura de tópicos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pt-BR"/>
              <a:t>7.º Nível da estrutura de tópicos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2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25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2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25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25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25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25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25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25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25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25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25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25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25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25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4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hyperlink" Target="http://www.pucminas.br/biblioteca" TargetMode="External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3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extShape 1"/>
          <p:cNvSpPr txBox="1"/>
          <p:nvPr/>
        </p:nvSpPr>
        <p:spPr>
          <a:xfrm>
            <a:off x="286920" y="2709000"/>
            <a:ext cx="885672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pt-BR" sz="3600">
                <a:solidFill>
                  <a:srgbClr val="953735"/>
                </a:solidFill>
                <a:latin typeface="Calibri"/>
              </a:rPr>
              <a:t>Análise de Indicadores Acadêmicos DE INSUCESSOS DOS CURSOS DO IEG- C. &amp; tecnologia</a:t>
            </a:r>
            <a:r>
              <a:rPr b="1" lang="pt-BR" sz="3600">
                <a:solidFill>
                  <a:srgbClr val="953735"/>
                </a:solidFill>
                <a:latin typeface="Calibri"/>
              </a:rPr>
              <a:t>
</a:t>
            </a:r>
            <a:r>
              <a:rPr b="1" lang="pt-BR" sz="3600">
                <a:solidFill>
                  <a:srgbClr val="953735"/>
                </a:solidFill>
                <a:latin typeface="Calibri"/>
              </a:rPr>
              <a:t>(COMPONENTES CURICULARES)</a:t>
            </a:r>
            <a:r>
              <a:rPr b="1" lang="pt-BR" sz="3600">
                <a:solidFill>
                  <a:srgbClr val="953735"/>
                </a:solidFill>
                <a:latin typeface="Calibri"/>
              </a:rPr>
              <a:t>
</a:t>
            </a:r>
            <a:r>
              <a:rPr lang="pt-BR" sz="2800">
                <a:solidFill>
                  <a:srgbClr val="953735"/>
                </a:solidFill>
                <a:latin typeface="Arial Black"/>
              </a:rPr>
              <a:t>
</a:t>
            </a:r>
            <a:r>
              <a:rPr lang="pt-BR" sz="2800">
                <a:solidFill>
                  <a:srgbClr val="953735"/>
                </a:solidFill>
                <a:latin typeface="Arial Black"/>
              </a:rPr>
              <a:t>
</a:t>
            </a:r>
            <a:r>
              <a:rPr lang="pt-BR" sz="2800">
                <a:solidFill>
                  <a:srgbClr val="953735"/>
                </a:solidFill>
                <a:latin typeface="Arial Black"/>
              </a:rPr>
              <a:t>
</a:t>
            </a:r>
            <a:endParaRPr/>
          </a:p>
        </p:txBody>
      </p:sp>
      <p:sp>
        <p:nvSpPr>
          <p:cNvPr id="117" name="TextShape 2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118" name="TextShape 3"/>
          <p:cNvSpPr txBox="1"/>
          <p:nvPr/>
        </p:nvSpPr>
        <p:spPr>
          <a:xfrm>
            <a:off x="1371600" y="3886200"/>
            <a:ext cx="6400440" cy="1752120"/>
          </a:xfrm>
          <a:prstGeom prst="rect">
            <a:avLst/>
          </a:prstGeom>
        </p:spPr>
        <p:txBody>
          <a:bodyPr/>
          <a:p>
            <a:pPr algn="ctr">
              <a:lnSpc>
                <a:spcPct val="100000"/>
              </a:lnSpc>
            </a:pPr>
            <a:r>
              <a:rPr lang="pt-BR" sz="3200">
                <a:solidFill>
                  <a:srgbClr val="8b8b8b"/>
                </a:solidFill>
                <a:latin typeface="Calibri"/>
              </a:rPr>
              <a:t>Genilson Oliveira</a:t>
            </a:r>
            <a:endParaRPr/>
          </a:p>
          <a:p>
            <a:pPr algn="ctr">
              <a:lnSpc>
                <a:spcPct val="100000"/>
              </a:lnSpc>
            </a:pPr>
            <a:r>
              <a:rPr lang="pt-BR" sz="3200">
                <a:solidFill>
                  <a:srgbClr val="8b8b8b"/>
                </a:solidFill>
                <a:latin typeface="Calibri"/>
              </a:rPr>
              <a:t>Técnico em Assuntos educacionais</a:t>
            </a:r>
            <a:endParaRPr/>
          </a:p>
        </p:txBody>
      </p:sp>
    </p:spTree>
  </p:cSld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r>
              <a:rPr b="1" i="1" lang="pt-BR" sz="4400">
                <a:solidFill>
                  <a:srgbClr val="984807"/>
                </a:solidFill>
                <a:latin typeface="Calibri"/>
              </a:rPr>
              <a:t>CAC</a:t>
            </a:r>
            <a:endParaRPr/>
          </a:p>
        </p:txBody>
      </p:sp>
      <p:sp>
        <p:nvSpPr>
          <p:cNvPr id="120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 algn="ctr">
              <a:lnSpc>
                <a:spcPct val="100000"/>
              </a:lnSpc>
            </a:pPr>
            <a:r>
              <a:rPr b="1" lang="pt-BR" sz="3900">
                <a:solidFill>
                  <a:srgbClr val="c00000"/>
                </a:solidFill>
                <a:latin typeface="Calibri"/>
              </a:rPr>
              <a:t>Caracterização regimental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just">
              <a:lnSpc>
                <a:spcPct val="120000"/>
              </a:lnSpc>
            </a:pPr>
            <a:r>
              <a:rPr lang="pt-BR" sz="3200">
                <a:solidFill>
                  <a:srgbClr val="000000"/>
                </a:solidFill>
                <a:latin typeface="Calibri"/>
              </a:rPr>
              <a:t>     </a:t>
            </a:r>
            <a:r>
              <a:rPr lang="pt-BR" sz="3200">
                <a:solidFill>
                  <a:srgbClr val="000000"/>
                </a:solidFill>
                <a:latin typeface="Calibri"/>
              </a:rPr>
              <a:t>A Coordenadoria Acadêmica é responsável pela supervisão geral e </a:t>
            </a:r>
            <a:r>
              <a:rPr lang="pt-BR" sz="3200" u="sng">
                <a:solidFill>
                  <a:srgbClr val="000000"/>
                </a:solidFill>
                <a:latin typeface="Calibri"/>
              </a:rPr>
              <a:t>articulação</a:t>
            </a:r>
            <a:r>
              <a:rPr lang="pt-BR" sz="3200">
                <a:solidFill>
                  <a:srgbClr val="000000"/>
                </a:solidFill>
                <a:latin typeface="Calibri"/>
              </a:rPr>
              <a:t> de ações das </a:t>
            </a:r>
            <a:r>
              <a:rPr lang="pt-BR" sz="3200" u="sng">
                <a:solidFill>
                  <a:srgbClr val="000000"/>
                </a:solidFill>
                <a:latin typeface="Calibri"/>
              </a:rPr>
              <a:t>Coordenadorias de Apoio Acadêmico e de Assistência aos cursos</a:t>
            </a:r>
            <a:r>
              <a:rPr lang="pt-BR" sz="3200">
                <a:solidFill>
                  <a:srgbClr val="000000"/>
                </a:solidFill>
                <a:latin typeface="Calibri"/>
              </a:rPr>
              <a:t>, objetivando a </a:t>
            </a:r>
            <a:r>
              <a:rPr lang="pt-BR" sz="3200" u="sng">
                <a:solidFill>
                  <a:srgbClr val="000000"/>
                </a:solidFill>
                <a:latin typeface="Calibri"/>
              </a:rPr>
              <a:t>promoção e o monitoramento de estratégias em prol da permanência e êxito</a:t>
            </a:r>
            <a:r>
              <a:rPr lang="pt-BR" sz="3200">
                <a:solidFill>
                  <a:srgbClr val="000000"/>
                </a:solidFill>
                <a:latin typeface="Calibri"/>
              </a:rPr>
              <a:t> dos estudantes, com </a:t>
            </a:r>
            <a:r>
              <a:rPr lang="pt-BR" sz="3200" u="sng">
                <a:solidFill>
                  <a:srgbClr val="000000"/>
                </a:solidFill>
                <a:latin typeface="Calibri"/>
              </a:rPr>
              <a:t>foco na qualificação dos processos de ensino e de aprendizagem.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21" name="TextShape 3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546BBFC7-8C23-421E-9BD8-D08DFDB5D02C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</p:spTree>
  </p:cSld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pt-BR" sz="4400">
                <a:solidFill>
                  <a:srgbClr val="c00000"/>
                </a:solidFill>
                <a:latin typeface="Calibri"/>
              </a:rPr>
              <a:t>
</a:t>
            </a:r>
            <a:r>
              <a:rPr b="1" lang="pt-BR" sz="3600">
                <a:solidFill>
                  <a:srgbClr val="c00000"/>
                </a:solidFill>
                <a:latin typeface="Calibri"/>
              </a:rPr>
              <a:t>Desafios - cac</a:t>
            </a:r>
            <a:r>
              <a:rPr b="1" lang="pt-BR" sz="4400">
                <a:solidFill>
                  <a:srgbClr val="000000"/>
                </a:solidFill>
                <a:latin typeface="Calibri"/>
              </a:rPr>
              <a:t>
</a:t>
            </a:r>
            <a:endParaRPr/>
          </a:p>
        </p:txBody>
      </p:sp>
      <p:sp>
        <p:nvSpPr>
          <p:cNvPr id="123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 algn="just">
              <a:lnSpc>
                <a:spcPct val="120000"/>
              </a:lnSpc>
              <a:buFont typeface="Arial"/>
              <a:buChar char="•"/>
            </a:pPr>
            <a:r>
              <a:rPr lang="pt-BR" sz="3200" u="sng">
                <a:solidFill>
                  <a:srgbClr val="000000"/>
                </a:solidFill>
                <a:latin typeface="Calibri"/>
              </a:rPr>
              <a:t>Articulação ensino-pesquisa-extensão,</a:t>
            </a:r>
            <a:r>
              <a:rPr lang="pt-BR" sz="3200">
                <a:solidFill>
                  <a:srgbClr val="000000"/>
                </a:solidFill>
                <a:latin typeface="Calibri"/>
              </a:rPr>
              <a:t> com foco na aprendizagem, permanência e êxito</a:t>
            </a:r>
            <a:endParaRPr/>
          </a:p>
          <a:p>
            <a:pPr algn="just">
              <a:lnSpc>
                <a:spcPct val="120000"/>
              </a:lnSpc>
            </a:pPr>
            <a:endParaRPr/>
          </a:p>
          <a:p>
            <a:pPr algn="just">
              <a:lnSpc>
                <a:spcPct val="120000"/>
              </a:lnSpc>
              <a:buFont typeface="Arial"/>
              <a:buChar char="•"/>
            </a:pPr>
            <a:r>
              <a:rPr lang="pt-BR" sz="3200" u="sng">
                <a:solidFill>
                  <a:srgbClr val="000000"/>
                </a:solidFill>
                <a:latin typeface="Calibri"/>
              </a:rPr>
              <a:t>Problematização do (IN) sucesso acadêmico e dos sentidos de qualidade </a:t>
            </a:r>
            <a:r>
              <a:rPr lang="pt-BR" sz="3200">
                <a:solidFill>
                  <a:srgbClr val="000000"/>
                </a:solidFill>
                <a:latin typeface="Calibri"/>
              </a:rPr>
              <a:t>da ação educativa no âmbito do ieg.</a:t>
            </a:r>
            <a:endParaRPr/>
          </a:p>
          <a:p>
            <a:pPr algn="just">
              <a:lnSpc>
                <a:spcPct val="120000"/>
              </a:lnSpc>
            </a:pPr>
            <a:endParaRPr/>
          </a:p>
          <a:p>
            <a:pPr algn="just">
              <a:lnSpc>
                <a:spcPct val="120000"/>
              </a:lnSpc>
              <a:buFont typeface="Arial"/>
              <a:buChar char="•"/>
            </a:pPr>
            <a:r>
              <a:rPr lang="pt-BR" sz="3200" u="sng">
                <a:solidFill>
                  <a:srgbClr val="000000"/>
                </a:solidFill>
                <a:latin typeface="Calibri"/>
              </a:rPr>
              <a:t>Potencialização e articulação das instâncias educativas </a:t>
            </a:r>
            <a:r>
              <a:rPr lang="pt-BR" sz="3200">
                <a:solidFill>
                  <a:srgbClr val="000000"/>
                </a:solidFill>
                <a:latin typeface="Calibri"/>
              </a:rPr>
              <a:t>atreladas ao departamento, com foco na permanência e êxito dos estudantes</a:t>
            </a:r>
            <a:endParaRPr/>
          </a:p>
          <a:p>
            <a:pPr algn="just">
              <a:lnSpc>
                <a:spcPct val="120000"/>
              </a:lnSpc>
            </a:pPr>
            <a:endParaRPr/>
          </a:p>
          <a:p>
            <a:pPr algn="just">
              <a:lnSpc>
                <a:spcPct val="120000"/>
              </a:lnSpc>
              <a:buFont typeface="Arial"/>
              <a:buChar char="•"/>
            </a:pPr>
            <a:r>
              <a:rPr lang="pt-BR" sz="3200" u="sng">
                <a:solidFill>
                  <a:srgbClr val="000000"/>
                </a:solidFill>
                <a:latin typeface="Calibri"/>
              </a:rPr>
              <a:t>Transposição da agenda regulatória paramétrica</a:t>
            </a:r>
            <a:r>
              <a:rPr lang="pt-BR" sz="3200">
                <a:solidFill>
                  <a:srgbClr val="000000"/>
                </a:solidFill>
                <a:latin typeface="Calibri"/>
              </a:rPr>
              <a:t> no tratamento do (in) sucesso acadêmico.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24" name="TextShape 3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7515C7BA-BE48-4C35-B71E-8C0C844B2E6B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</p:spTree>
  </p:cSld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Shape 1"/>
          <p:cNvSpPr txBox="1"/>
          <p:nvPr/>
        </p:nvSpPr>
        <p:spPr>
          <a:xfrm>
            <a:off x="457200" y="2071800"/>
            <a:ext cx="8229240" cy="4053960"/>
          </a:xfrm>
          <a:prstGeom prst="rect">
            <a:avLst/>
          </a:prstGeom>
        </p:spPr>
        <p:txBody>
          <a:bodyPr/>
          <a:p>
            <a:pPr algn="ctr">
              <a:lnSpc>
                <a:spcPct val="100000"/>
              </a:lnSpc>
            </a:pPr>
            <a:r>
              <a:rPr b="1" lang="pt-BR" sz="4400">
                <a:solidFill>
                  <a:srgbClr val="953735"/>
                </a:solidFill>
                <a:latin typeface="Calibri"/>
              </a:rPr>
              <a:t>Relatórios de Indicadores Acadêmicos de Cursos </a:t>
            </a:r>
            <a:endParaRPr/>
          </a:p>
        </p:txBody>
      </p:sp>
      <p:sp>
        <p:nvSpPr>
          <p:cNvPr id="126" name="TextShape 2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2743AC0A-A0C6-44F2-B47D-C14C90DB2E2B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</p:spTree>
  </p:cSld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r>
              <a:rPr b="1" i="1" lang="pt-BR" sz="4000">
                <a:solidFill>
                  <a:srgbClr val="984807"/>
                </a:solidFill>
                <a:latin typeface="Calibri"/>
              </a:rPr>
              <a:t>Objetivos</a:t>
            </a:r>
            <a:endParaRPr/>
          </a:p>
        </p:txBody>
      </p:sp>
      <p:sp>
        <p:nvSpPr>
          <p:cNvPr id="128" name="TextShape 2"/>
          <p:cNvSpPr txBox="1"/>
          <p:nvPr/>
        </p:nvSpPr>
        <p:spPr>
          <a:xfrm>
            <a:off x="457200" y="1285920"/>
            <a:ext cx="8229240" cy="4857480"/>
          </a:xfrm>
          <a:prstGeom prst="rect">
            <a:avLst/>
          </a:prstGeom>
        </p:spPr>
        <p:txBody>
          <a:bodyPr/>
          <a:p>
            <a:pPr algn="just">
              <a:lnSpc>
                <a:spcPct val="100000"/>
              </a:lnSpc>
            </a:pPr>
            <a:r>
              <a:rPr b="1" lang="pt-BR" sz="3800">
                <a:solidFill>
                  <a:srgbClr val="984807"/>
                </a:solidFill>
                <a:latin typeface="Calibri"/>
              </a:rPr>
              <a:t>Geral</a:t>
            </a:r>
            <a:endParaRPr/>
          </a:p>
          <a:p>
            <a:pPr algn="just">
              <a:lnSpc>
                <a:spcPct val="100000"/>
              </a:lnSpc>
              <a:buFont typeface="Arial"/>
              <a:buChar char="•"/>
            </a:pPr>
            <a:r>
              <a:rPr lang="pt-BR" sz="3000">
                <a:solidFill>
                  <a:srgbClr val="000000"/>
                </a:solidFill>
                <a:latin typeface="Calibri"/>
              </a:rPr>
              <a:t>Subsidiar a compreensão do complexo fenômeno da retenção/evasão no âmbito dos cursos e o replanejamento das ações educativas.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</a:pPr>
            <a:r>
              <a:rPr b="1" lang="pt-BR" sz="3800">
                <a:solidFill>
                  <a:srgbClr val="984807"/>
                </a:solidFill>
                <a:latin typeface="Calibri"/>
              </a:rPr>
              <a:t>Específicos</a:t>
            </a:r>
            <a:endParaRPr/>
          </a:p>
          <a:p>
            <a:pPr algn="just">
              <a:lnSpc>
                <a:spcPct val="100000"/>
              </a:lnSpc>
              <a:buFont typeface="Arial"/>
              <a:buChar char="•"/>
            </a:pPr>
            <a:r>
              <a:rPr lang="pt-BR" sz="3000">
                <a:solidFill>
                  <a:srgbClr val="000000"/>
                </a:solidFill>
                <a:latin typeface="Calibri"/>
              </a:rPr>
              <a:t>Obter informações não contempladas pela metodologia de cálculo do Sistema Integrado graduação(SIGAA).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  <a:buFont typeface="Arial"/>
              <a:buChar char="•"/>
            </a:pPr>
            <a:r>
              <a:rPr lang="pt-BR" sz="3000">
                <a:solidFill>
                  <a:srgbClr val="000000"/>
                </a:solidFill>
                <a:latin typeface="Calibri"/>
              </a:rPr>
              <a:t>Produzir instrumentos que permitam o monitoramento contínuo e a análise mais qualificada dos indicadores acadêmicos.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29" name="TextShape 3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E0DFC4F8-5D95-4084-A8C2-A58947D4B494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</p:spTree>
  </p:cSld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Shape 1"/>
          <p:cNvSpPr txBox="1"/>
          <p:nvPr/>
        </p:nvSpPr>
        <p:spPr>
          <a:xfrm>
            <a:off x="457200" y="642960"/>
            <a:ext cx="8229240" cy="77436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r>
              <a:rPr b="1" i="1" lang="pt-BR" sz="4000">
                <a:solidFill>
                  <a:srgbClr val="984807"/>
                </a:solidFill>
                <a:latin typeface="Calibri"/>
              </a:rPr>
              <a:t>Fonte de extração de dados</a:t>
            </a:r>
            <a:endParaRPr/>
          </a:p>
        </p:txBody>
      </p:sp>
      <p:sp>
        <p:nvSpPr>
          <p:cNvPr id="131" name="TextShape 2"/>
          <p:cNvSpPr txBox="1"/>
          <p:nvPr/>
        </p:nvSpPr>
        <p:spPr>
          <a:xfrm>
            <a:off x="457200" y="1928880"/>
            <a:ext cx="8229240" cy="4196880"/>
          </a:xfrm>
          <a:prstGeom prst="rect">
            <a:avLst/>
          </a:prstGeom>
        </p:spPr>
        <p:txBody>
          <a:bodyPr/>
          <a:p>
            <a:pPr algn="just">
              <a:lnSpc>
                <a:spcPct val="100000"/>
              </a:lnSpc>
              <a:buFont typeface="Arial"/>
              <a:buChar char="•"/>
            </a:pPr>
            <a:r>
              <a:rPr lang="pt-BR" sz="2800">
                <a:solidFill>
                  <a:srgbClr val="000000"/>
                </a:solidFill>
                <a:latin typeface="Calibri"/>
              </a:rPr>
              <a:t>A extração de dados foi realizada no sítio eletrônico da instituição e diretamente no sistema acadêmico, possibilitando a produção de análises mais personalizadas. 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  <a:buFont typeface="Arial"/>
              <a:buChar char="•"/>
            </a:pPr>
            <a:r>
              <a:rPr lang="pt-BR" sz="2800">
                <a:solidFill>
                  <a:srgbClr val="000000"/>
                </a:solidFill>
                <a:latin typeface="Calibri"/>
              </a:rPr>
              <a:t>O levantamento de dados foi direcionado aos objetivos da investigação.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</a:pPr>
            <a:endParaRPr/>
          </a:p>
        </p:txBody>
      </p:sp>
      <p:sp>
        <p:nvSpPr>
          <p:cNvPr id="132" name="TextShape 3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94B3D69A-891D-426E-B4AD-3A03DD31540B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</p:spTree>
  </p:cSld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extShape 1"/>
          <p:cNvSpPr txBox="1"/>
          <p:nvPr/>
        </p:nvSpPr>
        <p:spPr>
          <a:xfrm>
            <a:off x="457200" y="571320"/>
            <a:ext cx="8229240" cy="84564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r>
              <a:rPr b="1" i="1" lang="pt-BR" sz="4000">
                <a:solidFill>
                  <a:srgbClr val="984807"/>
                </a:solidFill>
                <a:latin typeface="Calibri"/>
              </a:rPr>
              <a:t>Metodologia</a:t>
            </a:r>
            <a:endParaRPr/>
          </a:p>
        </p:txBody>
      </p:sp>
      <p:sp>
        <p:nvSpPr>
          <p:cNvPr id="134" name="TextShape 2"/>
          <p:cNvSpPr txBox="1"/>
          <p:nvPr/>
        </p:nvSpPr>
        <p:spPr>
          <a:xfrm>
            <a:off x="457200" y="1785960"/>
            <a:ext cx="8229240" cy="4357440"/>
          </a:xfrm>
          <a:prstGeom prst="rect">
            <a:avLst/>
          </a:prstGeom>
        </p:spPr>
        <p:txBody>
          <a:bodyPr/>
          <a:p>
            <a:pPr algn="just">
              <a:lnSpc>
                <a:spcPct val="100000"/>
              </a:lnSpc>
              <a:buFont charset="2" typeface="Wingdings"/>
              <a:buChar char=""/>
            </a:pPr>
            <a:r>
              <a:rPr b="1" lang="pt-BR" sz="3200">
                <a:solidFill>
                  <a:srgbClr val="984807"/>
                </a:solidFill>
                <a:latin typeface="Calibri"/>
              </a:rPr>
              <a:t>Definição do ciclo para pesquisa: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</a:pPr>
            <a:r>
              <a:rPr b="1" lang="pt-BR" sz="2000">
                <a:solidFill>
                  <a:srgbClr val="000000"/>
                </a:solidFill>
                <a:latin typeface="Calibri"/>
              </a:rPr>
              <a:t>	</a:t>
            </a:r>
            <a:r>
              <a:rPr b="1" lang="pt-BR" sz="2400">
                <a:solidFill>
                  <a:srgbClr val="000000"/>
                </a:solidFill>
                <a:latin typeface="Calibri"/>
              </a:rPr>
              <a:t>Ciclo – </a:t>
            </a:r>
            <a:r>
              <a:rPr lang="pt-BR" sz="2400">
                <a:solidFill>
                  <a:srgbClr val="000000"/>
                </a:solidFill>
                <a:latin typeface="Calibri"/>
              </a:rPr>
              <a:t>conceito associado ao percurso do conjunto de alunos ingressantes em determinado curso/turno, via processo seletivo, considerando o prazo previsto para integralização do curso.</a:t>
            </a:r>
            <a:endParaRPr/>
          </a:p>
          <a:p>
            <a:pPr algn="just">
              <a:lnSpc>
                <a:spcPct val="100000"/>
              </a:lnSpc>
              <a:buFont typeface="Arial"/>
              <a:buChar char="•"/>
            </a:pPr>
            <a:r>
              <a:rPr lang="pt-BR" sz="2400">
                <a:solidFill>
                  <a:srgbClr val="000000"/>
                </a:solidFill>
                <a:latin typeface="Calibri"/>
              </a:rPr>
              <a:t>ciclo pesquisado: 2011/1 a 2022/2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</p:txBody>
      </p:sp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extShape 1"/>
          <p:cNvSpPr txBox="1"/>
          <p:nvPr/>
        </p:nvSpPr>
        <p:spPr>
          <a:xfrm>
            <a:off x="457200" y="571320"/>
            <a:ext cx="8229240" cy="84564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r>
              <a:rPr b="1" i="1" lang="pt-BR" sz="4000">
                <a:solidFill>
                  <a:srgbClr val="984807"/>
                </a:solidFill>
                <a:latin typeface="Calibri"/>
              </a:rPr>
              <a:t>Metodologia – Indicadores de Análise</a:t>
            </a:r>
            <a:endParaRPr/>
          </a:p>
        </p:txBody>
      </p:sp>
      <p:sp>
        <p:nvSpPr>
          <p:cNvPr id="136" name="TextShape 2"/>
          <p:cNvSpPr txBox="1"/>
          <p:nvPr/>
        </p:nvSpPr>
        <p:spPr>
          <a:xfrm>
            <a:off x="457200" y="1500120"/>
            <a:ext cx="8229240" cy="4571640"/>
          </a:xfrm>
          <a:prstGeom prst="rect">
            <a:avLst/>
          </a:prstGeom>
        </p:spPr>
        <p:txBody>
          <a:bodyPr/>
          <a:p>
            <a:pPr algn="just">
              <a:lnSpc>
                <a:spcPct val="100000"/>
              </a:lnSpc>
              <a:buFont charset="2" typeface="Wingdings"/>
              <a:buChar char=""/>
            </a:pPr>
            <a:r>
              <a:rPr b="1" lang="pt-BR" sz="3200">
                <a:solidFill>
                  <a:srgbClr val="984807"/>
                </a:solidFill>
                <a:latin typeface="Calibri"/>
              </a:rPr>
              <a:t>Verificação da relação plano de vagas (processo seletivo)/ matrículas efetivadas: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 lvl="1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pt-BR" sz="2400">
                <a:solidFill>
                  <a:srgbClr val="000000"/>
                </a:solidFill>
                <a:latin typeface="Calibri"/>
              </a:rPr>
              <a:t>Variação na relação candidato/vaga entre os vestibulares.</a:t>
            </a:r>
            <a:endParaRPr/>
          </a:p>
          <a:p>
            <a:pPr algn="just" lvl="1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pt-BR" sz="2400">
                <a:solidFill>
                  <a:srgbClr val="000000"/>
                </a:solidFill>
                <a:latin typeface="Calibri"/>
              </a:rPr>
              <a:t>Variação na relação candidato/vaga ao longo do ciclo pesquisado.</a:t>
            </a:r>
            <a:endParaRPr/>
          </a:p>
          <a:p>
            <a:pPr algn="just" lvl="1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pt-BR" sz="2400">
                <a:solidFill>
                  <a:srgbClr val="000000"/>
                </a:solidFill>
                <a:latin typeface="Calibri"/>
              </a:rPr>
              <a:t>Relação entre o Plano de Vagas e o número de matrículas efetivadas.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</a:pPr>
            <a:endParaRPr/>
          </a:p>
        </p:txBody>
      </p:sp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ustomShape 1"/>
          <p:cNvSpPr/>
          <p:nvPr/>
        </p:nvSpPr>
        <p:spPr>
          <a:xfrm flipV="1">
            <a:off x="6564600" y="6131160"/>
            <a:ext cx="4064040" cy="27288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lang="pt-BR" sz="1200">
                <a:solidFill>
                  <a:srgbClr val="000000"/>
                </a:solidFill>
                <a:latin typeface="Arial"/>
                <a:ea typeface="Calibri"/>
              </a:rPr>
              <a:t>Fonte: SIGAA-UFOPA (2023)</a:t>
            </a:r>
            <a:endParaRPr/>
          </a:p>
        </p:txBody>
      </p:sp>
      <p:sp>
        <p:nvSpPr>
          <p:cNvPr id="138" name="CustomShape 2"/>
          <p:cNvSpPr/>
          <p:nvPr/>
        </p:nvSpPr>
        <p:spPr>
          <a:xfrm>
            <a:off x="0" y="0"/>
            <a:ext cx="9143640" cy="456840"/>
          </a:xfrm>
          <a:prstGeom prst="rect">
            <a:avLst/>
          </a:prstGeom>
        </p:spPr>
      </p:sp>
      <p:sp>
        <p:nvSpPr>
          <p:cNvPr id="139" name="TextShape 3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9D7533D7-8EA1-4A8A-B416-6F8A7126A9DE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40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CustomShape 1"/>
          <p:cNvSpPr/>
          <p:nvPr/>
        </p:nvSpPr>
        <p:spPr>
          <a:xfrm flipV="1">
            <a:off x="6564600" y="6131160"/>
            <a:ext cx="4064040" cy="27288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lang="pt-BR" sz="1200">
                <a:solidFill>
                  <a:srgbClr val="000000"/>
                </a:solidFill>
                <a:latin typeface="Arial"/>
                <a:ea typeface="Calibri"/>
              </a:rPr>
              <a:t>Fonte: SIGAA (2023)</a:t>
            </a:r>
            <a:endParaRPr/>
          </a:p>
        </p:txBody>
      </p:sp>
      <p:sp>
        <p:nvSpPr>
          <p:cNvPr id="142" name="CustomShape 2"/>
          <p:cNvSpPr/>
          <p:nvPr/>
        </p:nvSpPr>
        <p:spPr>
          <a:xfrm>
            <a:off x="0" y="0"/>
            <a:ext cx="9143640" cy="456840"/>
          </a:xfrm>
          <a:prstGeom prst="rect">
            <a:avLst/>
          </a:prstGeom>
        </p:spPr>
      </p:sp>
      <p:sp>
        <p:nvSpPr>
          <p:cNvPr id="143" name="TextShape 3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18236F7E-969E-4BF8-B747-1846206403ED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44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E3E654B3-6E2A-4D58-9F45-3A8313AAACB9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46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574B20C0-3A07-42A2-AD5E-C94E2AAEF2E8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48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7D69AE9C-4F20-4849-86A0-96440CD5397F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50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C411EE34-62F0-4830-9FAE-055D00DFCD46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52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CBF826F5-51A2-4BF0-B326-CB8898A7B6A5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54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A26B243F-8911-4984-9EAB-BE33BCC8A43E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56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3794EF57-A732-4B33-A75C-774F1F9821DF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58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84B9C12E-DB57-45AE-A745-4E91AC9EA0C2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60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AA9BBB77-58C0-40E3-A7B3-EECF208ED912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62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4AAA9FF5-B2E8-4DB2-9BED-9AAE96CD170E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64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D24AAD29-5B5D-4A65-A688-E89E603F7611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66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45B3F7AA-5737-491D-83F2-A9A506A56443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68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23190B56-FE8F-45DE-A372-9006157CAA23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70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1741D4CD-080D-4E78-8EC7-65ABF050EE50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72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947A2187-524E-4E56-9FAD-1EA4E27081D8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74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A6E1498E-DC2A-4EC4-8AF0-F451925E3CC1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76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5FFDEA04-0F66-4BE3-B6AC-8153ED24BCB9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78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0F439C8E-BF17-4DBE-AAFE-B6C10ACEF5C0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pic>
        <p:nvPicPr>
          <p:cNvPr descr="" id="180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-303120" y="-227160"/>
            <a:ext cx="9751680" cy="7313400"/>
          </a:xfrm>
          <a:prstGeom prst="rect">
            <a:avLst/>
          </a:prstGeom>
        </p:spPr>
      </p:pic>
    </p:spTree>
  </p:cSld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21FE0458-9BDD-454E-8167-154608102763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sp>
        <p:nvSpPr>
          <p:cNvPr id="182" name="CustomShape 2"/>
          <p:cNvSpPr/>
          <p:nvPr/>
        </p:nvSpPr>
        <p:spPr>
          <a:xfrm>
            <a:off x="35640" y="260640"/>
            <a:ext cx="9108000" cy="545220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Calibri"/>
              </a:rPr>
              <a:t>Possíveis ações </a:t>
            </a:r>
            <a:endParaRPr/>
          </a:p>
          <a:p>
            <a:pPr algn="just">
              <a:lnSpc>
                <a:spcPct val="100000"/>
              </a:lnSpc>
            </a:pPr>
            <a:r>
              <a:rPr lang="pt-BR">
                <a:solidFill>
                  <a:srgbClr val="000000"/>
                </a:solidFill>
                <a:latin typeface="Calibri"/>
              </a:rPr>
              <a:t>*</a:t>
            </a:r>
            <a:r>
              <a:rPr lang="pt-BR" sz="3200">
                <a:solidFill>
                  <a:srgbClr val="000000"/>
                </a:solidFill>
                <a:latin typeface="Times New Roman"/>
              </a:rPr>
              <a:t>Taxa de Reprovação:*   - *Geral:* Calcular a taxa de reprovação média em todas as disciplinas.   - *Disciplina Específica:* Analisar a taxa de reprovação em disciplinas específicas para identificar padrões.</a:t>
            </a:r>
            <a:endParaRPr/>
          </a:p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Times New Roman"/>
              </a:rPr>
              <a:t> </a:t>
            </a:r>
            <a:r>
              <a:rPr lang="pt-BR" sz="3200">
                <a:solidFill>
                  <a:srgbClr val="000000"/>
                </a:solidFill>
                <a:latin typeface="Times New Roman"/>
              </a:rPr>
              <a:t>2. *Frequência de Reprovação:*   - *Primeiro Ano vs. Anos Posteriores:* Comparar as taxas de reprovação no primeiro ano com os anos posteriores.   - *Disciplinas Pré-requisito:* Analisar se há reprovações em disciplinas que são pré-requisitos para outras, o que poderia estar causando um efeito cascata</a:t>
            </a:r>
            <a:endParaRPr/>
          </a:p>
        </p:txBody>
      </p:sp>
    </p:spTree>
  </p:cSld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4900FFC1-876E-4C0A-A363-A3A58FE9DA34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sp>
        <p:nvSpPr>
          <p:cNvPr id="184" name="CustomShape 2"/>
          <p:cNvSpPr/>
          <p:nvPr/>
        </p:nvSpPr>
        <p:spPr>
          <a:xfrm>
            <a:off x="107640" y="260640"/>
            <a:ext cx="8820000" cy="642708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Times New Roman"/>
              </a:rPr>
              <a:t>3. *Desempenho por Tópico:*   - *Identificar Dificuldades:* Determinar se há tópicos específicos em que os alunos têm dificuldades consistentes.   - *Comparação com Outros Anos:* Compare o desempenho dos alunos no mesmo tópico ao longo dos anos.</a:t>
            </a:r>
            <a:endParaRPr/>
          </a:p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Times New Roman"/>
              </a:rPr>
              <a:t>4. *Participação e Envolvimento:*   - *Taxa de Participação:* Analisar a participação dos alunos em aulas, atividades e grupos de estudo.    *Envolvimento em Atividades Extracurriculares:* Ver se há correlação entre o envolvimento em atividades extracurriculares e o desempenho acadêmico.</a:t>
            </a:r>
            <a:endParaRPr/>
          </a:p>
        </p:txBody>
      </p:sp>
    </p:spTree>
  </p:cSld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638BE714-803E-40B7-A333-B770C4E79997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sp>
        <p:nvSpPr>
          <p:cNvPr id="186" name="CustomShape 2"/>
          <p:cNvSpPr/>
          <p:nvPr/>
        </p:nvSpPr>
        <p:spPr>
          <a:xfrm>
            <a:off x="42120" y="476640"/>
            <a:ext cx="9072720" cy="642708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Times New Roman"/>
              </a:rPr>
              <a:t>5. *Apoio aos Alunos:*   - *Acesso a Recursos:* Avaliar se os alunos têm acesso adequado a materiais de estudo, bibliotecas e recursos online. </a:t>
            </a:r>
            <a:endParaRPr/>
          </a:p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Times New Roman"/>
              </a:rPr>
              <a:t>  </a:t>
            </a:r>
            <a:r>
              <a:rPr lang="pt-BR" sz="3200">
                <a:solidFill>
                  <a:srgbClr val="000000"/>
                </a:solidFill>
                <a:latin typeface="Times New Roman"/>
              </a:rPr>
              <a:t>- *Apoio Tutoria:* Analisar se há programas de tutoria eficazes para os alunos que estão enfrentando dificuldades.</a:t>
            </a:r>
            <a:endParaRPr/>
          </a:p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Times New Roman"/>
              </a:rPr>
              <a:t> </a:t>
            </a:r>
            <a:r>
              <a:rPr lang="pt-BR" sz="3200">
                <a:solidFill>
                  <a:srgbClr val="000000"/>
                </a:solidFill>
                <a:latin typeface="Times New Roman"/>
              </a:rPr>
              <a:t>6. *Avaliação de Métodos de Ensino:*   - *Estilo de Ensino:* Avaliar se diferentes métodos de ensino (aulas expositivas, ensino prático, estudos de caso) afetam as taxas de reprovação.   - *Feedback dos Alunos:* </a:t>
            </a:r>
            <a:endParaRPr/>
          </a:p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Times New Roman"/>
              </a:rPr>
              <a:t>Considerar pesquisas de satisfação dos alunos para entender as percepções sobre a qualidade do ensino.</a:t>
            </a:r>
            <a:endParaRPr/>
          </a:p>
        </p:txBody>
      </p:sp>
    </p:spTree>
  </p:cSld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B7840D17-EE1A-4668-AF57-9AA7DFB14D3A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sp>
        <p:nvSpPr>
          <p:cNvPr id="188" name="CustomShape 2"/>
          <p:cNvSpPr/>
          <p:nvPr/>
        </p:nvSpPr>
        <p:spPr>
          <a:xfrm>
            <a:off x="35640" y="0"/>
            <a:ext cx="9108000" cy="593964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Times New Roman"/>
              </a:rPr>
              <a:t>7. *Fatores Socioeconômicos e Demográficos:*   - *Análise Demográfica:* Analisar se certos grupos demográficos enfrentam taxas de reprovação mais altas.   - *Fatores Socioeconômicos:* Considere se fatores socioeconômicos, como status financeiro, afetam o desempenho dos alunos.</a:t>
            </a:r>
            <a:endParaRPr/>
          </a:p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Times New Roman"/>
              </a:rPr>
              <a:t> </a:t>
            </a:r>
            <a:r>
              <a:rPr lang="pt-BR" sz="3200">
                <a:solidFill>
                  <a:srgbClr val="000000"/>
                </a:solidFill>
                <a:latin typeface="Times New Roman"/>
              </a:rPr>
              <a:t>8. *Intervenções e Acompanhamento: *Estratégias de Intervenção:* Avaliar a eficácia das estratégias de intervenção implementadas para ajudar os alunos em risco.   - *Acompanhamento Individual:* Analisar se há acompanhamento individual para os alunos que estão em risco de reprovação.</a:t>
            </a:r>
            <a:endParaRPr/>
          </a:p>
        </p:txBody>
      </p:sp>
    </p:spTree>
  </p:cSld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0FC1B580-BCDE-47F7-B9CF-EF6001CB333B}" type="slidenum">
              <a:rPr lang="pt-BR" sz="1200">
                <a:solidFill>
                  <a:srgbClr val="8b8b8b"/>
                </a:solidFill>
                <a:latin typeface="Calibri"/>
              </a:rPr>
              <a:t>&lt;número&gt;</a:t>
            </a:fld>
            <a:endParaRPr/>
          </a:p>
        </p:txBody>
      </p:sp>
      <p:sp>
        <p:nvSpPr>
          <p:cNvPr id="190" name="CustomShape 2"/>
          <p:cNvSpPr/>
          <p:nvPr/>
        </p:nvSpPr>
        <p:spPr>
          <a:xfrm>
            <a:off x="30240" y="1556640"/>
            <a:ext cx="9143640" cy="398988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Times New Roman"/>
              </a:rPr>
              <a:t>9. *Feedback dos Professores:*   - *Feedback Qualitativo:* Considere o feedback qualitativo dos professores sobre o desempenho dos alunos e as razões para a reprovação. </a:t>
            </a:r>
            <a:endParaRPr/>
          </a:p>
          <a:p>
            <a:pPr algn="just">
              <a:lnSpc>
                <a:spcPct val="100000"/>
              </a:lnSpc>
            </a:pPr>
            <a:r>
              <a:rPr lang="pt-BR" sz="3200">
                <a:solidFill>
                  <a:srgbClr val="000000"/>
                </a:solidFill>
                <a:latin typeface="Times New Roman"/>
              </a:rPr>
              <a:t>10. *Análise Longitudinal:*   - *Tendências ao Longo do Tempo:* Analise as tendências de reprovação ao longo de vários anos para identificar melhorias ou áreas problemáticas persistentes.</a:t>
            </a:r>
            <a:endParaRPr/>
          </a:p>
        </p:txBody>
      </p:sp>
    </p:spTree>
  </p:cSld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extShape 1"/>
          <p:cNvSpPr txBox="1"/>
          <p:nvPr/>
        </p:nvSpPr>
        <p:spPr>
          <a:xfrm>
            <a:off x="457200" y="571320"/>
            <a:ext cx="8229240" cy="84564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r>
              <a:rPr b="1" i="1" lang="pt-BR" sz="4000">
                <a:solidFill>
                  <a:srgbClr val="984807"/>
                </a:solidFill>
                <a:latin typeface="Calibri"/>
              </a:rPr>
              <a:t>Pesquisas futuras</a:t>
            </a:r>
            <a:endParaRPr/>
          </a:p>
        </p:txBody>
      </p:sp>
      <p:sp>
        <p:nvSpPr>
          <p:cNvPr id="192" name="TextShape 2"/>
          <p:cNvSpPr txBox="1"/>
          <p:nvPr/>
        </p:nvSpPr>
        <p:spPr>
          <a:xfrm>
            <a:off x="457200" y="1556640"/>
            <a:ext cx="8229240" cy="4586400"/>
          </a:xfrm>
          <a:prstGeom prst="rect">
            <a:avLst/>
          </a:prstGeom>
        </p:spPr>
        <p:txBody>
          <a:bodyPr/>
          <a:p>
            <a:pPr algn="just">
              <a:lnSpc>
                <a:spcPct val="100000"/>
              </a:lnSpc>
              <a:buFont typeface="Arial"/>
              <a:buChar char="•"/>
            </a:pPr>
            <a:r>
              <a:rPr lang="pt-BR" sz="2400">
                <a:solidFill>
                  <a:srgbClr val="000000"/>
                </a:solidFill>
                <a:latin typeface="Calibri"/>
              </a:rPr>
              <a:t>Como perspectiva de continuidade do trabalho, pretende-se elaborar instrumentos que sirvam como referência para a realização de pesquisas de caráter qualitativo, visando o aprofundamento de questões relevantes identificadas neste primeiro diagnóstico.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</p:txBody>
      </p:sp>
    </p:spTree>
  </p:cSld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TextShape 1"/>
          <p:cNvSpPr txBox="1"/>
          <p:nvPr/>
        </p:nvSpPr>
        <p:spPr>
          <a:xfrm>
            <a:off x="457200" y="571320"/>
            <a:ext cx="8229240" cy="84564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r>
              <a:rPr b="1" i="1" lang="pt-BR" sz="4000">
                <a:solidFill>
                  <a:srgbClr val="984807"/>
                </a:solidFill>
                <a:latin typeface="Calibri"/>
              </a:rPr>
              <a:t>Referências </a:t>
            </a:r>
            <a:endParaRPr/>
          </a:p>
        </p:txBody>
      </p:sp>
      <p:sp>
        <p:nvSpPr>
          <p:cNvPr id="194" name="TextShape 2"/>
          <p:cNvSpPr txBox="1"/>
          <p:nvPr/>
        </p:nvSpPr>
        <p:spPr>
          <a:xfrm>
            <a:off x="457200" y="1556640"/>
            <a:ext cx="8229240" cy="458640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r>
              <a:rPr lang="pt-BR" sz="1400">
                <a:solidFill>
                  <a:srgbClr val="000000"/>
                </a:solidFill>
                <a:latin typeface="Calibri"/>
              </a:rPr>
              <a:t>ARROYO, Miguel G. Fracasso/Sucesso: um pesadelo que perturba nossos sonhos. In: Em Aberto. Brasília, v.17, n. 71, p. 33-40, 2000. </a:t>
            </a:r>
            <a:endParaRPr/>
          </a:p>
          <a:p>
            <a:pPr>
              <a:lnSpc>
                <a:spcPct val="100000"/>
              </a:lnSpc>
            </a:pPr>
            <a:r>
              <a:rPr lang="pt-BR" sz="1400">
                <a:solidFill>
                  <a:srgbClr val="000000"/>
                </a:solidFill>
                <a:latin typeface="Calibri"/>
              </a:rPr>
              <a:t>FRIGOTTO, Gaudêncio. A produtividade da escola improdutiva: um (re)exame das  relações entre educação e estrutura econômico-social capitalista. São Paulo:     Cortez, 2010. </a:t>
            </a:r>
            <a:endParaRPr/>
          </a:p>
          <a:p>
            <a:pPr>
              <a:lnSpc>
                <a:spcPct val="100000"/>
              </a:lnSpc>
            </a:pPr>
            <a:r>
              <a:rPr lang="pt-BR" sz="1400">
                <a:solidFill>
                  <a:srgbClr val="000000"/>
                </a:solidFill>
                <a:latin typeface="Calibri"/>
              </a:rPr>
              <a:t>INSTITUTO FEDERAL SUL-RIO-GRANDENSE. Documento Síntese do PEIPEE do IFSul. Disponível em http://www.ifsul.edu.br/regulamentos-institucionais. Acesso em OUTUBRO/2023.</a:t>
            </a:r>
            <a:endParaRPr/>
          </a:p>
          <a:p>
            <a:pPr>
              <a:lnSpc>
                <a:spcPct val="100000"/>
              </a:lnSpc>
            </a:pPr>
            <a:r>
              <a:rPr lang="pt-BR" sz="1400">
                <a:solidFill>
                  <a:srgbClr val="000000"/>
                </a:solidFill>
                <a:latin typeface="Calibri"/>
              </a:rPr>
              <a:t>PONTIFÍCIA UNIVERSIDADE CATÓLICA DE MINAS GERAIS. Sistema Integrado de Bibliotecas. Orientações para elaboração de trabalhos técnicos científicos conforme a Associação Brasileira de Normas Técnicas (ABNT). 2 ed./ Elaboração: Roziane do Amparo Araújo Michielini. Belo Horizonte, 2016. Disponível em </a:t>
            </a:r>
            <a:r>
              <a:rPr lang="pt-BR" sz="1400" u="sng">
                <a:solidFill>
                  <a:srgbClr val="0000ff"/>
                </a:solidFill>
                <a:latin typeface="Calibri"/>
                <a:hlinkClick r:id="rId1"/>
              </a:rPr>
              <a:t>www.pucminas.br/biblioteca</a:t>
            </a:r>
            <a:r>
              <a:rPr lang="pt-BR" sz="1400">
                <a:solidFill>
                  <a:srgbClr val="000000"/>
                </a:solidFill>
                <a:latin typeface="Calibri"/>
              </a:rPr>
              <a:t> . Acesso em 15 out 2023.</a:t>
            </a:r>
            <a:endParaRPr/>
          </a:p>
          <a:p>
            <a:endParaRPr/>
          </a:p>
          <a:p>
            <a:pPr algn="just">
              <a:lnSpc>
                <a:spcPct val="100000"/>
              </a:lnSpc>
            </a:pPr>
            <a:endParaRPr/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