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2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7.xml.rels" ContentType="application/vnd.openxmlformats-package.relationships+xml"/>
  <Override PartName="/ppt/notesSlides/notesSlide28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10.png" ContentType="image/png"/>
  <Override PartName="/ppt/media/image4.png" ContentType="image/png"/>
  <Override PartName="/ppt/media/image8.png" ContentType="image/png"/>
  <Override PartName="/ppt/media/image13.png" ContentType="image/png"/>
  <Override PartName="/ppt/media/image3.png" ContentType="image/png"/>
  <Override PartName="/ppt/media/image7.png" ContentType="image/png"/>
  <Override PartName="/ppt/media/image12.png" ContentType="image/png"/>
  <Override PartName="/ppt/media/image2.png" ContentType="image/png"/>
  <Override PartName="/ppt/media/image6.png" ContentType="image/png"/>
  <Override PartName="/ppt/media/image11.png" ContentType="image/png"/>
  <Override PartName="/ppt/media/image1.png" ContentType="image/png"/>
  <Override PartName="/ppt/media/image5.png" ContentType="image/png"/>
  <Override PartName="/ppt/media/image9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24.xml.rels" ContentType="application/vnd.openxmlformats-package.relationships+xml"/>
  <Override PartName="/ppt/slides/_rels/slide28.xml.rels" ContentType="application/vnd.openxmlformats-package.relationships+xml"/>
  <Override PartName="/ppt/slides/_rels/slide23.xml.rels" ContentType="application/vnd.openxmlformats-package.relationships+xml"/>
  <Override PartName="/ppt/slides/_rels/slide27.xml.rels" ContentType="application/vnd.openxmlformats-package.relationships+xml"/>
  <Override PartName="/ppt/slides/_rels/slide9.xml.rels" ContentType="application/vnd.openxmlformats-package.relationships+xml"/>
  <Override PartName="/ppt/slides/_rels/slide22.xml.rels" ContentType="application/vnd.openxmlformats-package.relationships+xml"/>
  <Override PartName="/ppt/slides/_rels/slide8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pt-BR"/>
              <a:t>&lt;cabeçalho&gt;</a:t>
            </a:r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pt-BR"/>
              <a:t>&lt;rodapé&gt;</a:t>
            </a:r>
            <a:endParaRPr/>
          </a:p>
        </p:txBody>
      </p:sp>
      <p:sp>
        <p:nvSpPr>
          <p:cNvPr id="115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B3445076-A8A9-47EA-A08E-525738B156AA}" type="slidenum">
              <a:rPr lang="pt-BR"/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2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FDAA583B-0131-4EBC-8056-2C566B460502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8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291A1CE-B52C-4868-BA83-A4A73036FCC0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9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BF8B651D-3C68-4811-868F-4591E7A1059E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4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4972D3B5-A941-4E6C-8C6F-81BB3418235E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/>
          </a:p>
        </p:txBody>
      </p:sp>
      <p:sp>
        <p:nvSpPr>
          <p:cNvPr id="186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fld id="{75E80FA7-D2D5-4241-8076-41DA0A448DBA}" type="slidenum">
              <a:rPr lang="pt-BR" sz="1200">
                <a:solidFill>
                  <a:srgbClr val="000000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>
                <a:solidFill>
                  <a:srgbClr val="000000"/>
                </a:solidFill>
                <a:latin typeface="Calibri"/>
              </a:rPr>
              <a:t>Clique para editar o formato do texto do títuloClique para editar o estilo do título mestre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Calibri"/>
              </a:rPr>
              <a:t>01/11/23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058FC13-851B-43AC-9E49-E6FBCD9A7E23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>
                <a:solidFill>
                  <a:srgbClr val="000000"/>
                </a:solidFill>
                <a:latin typeface="Calibri"/>
              </a:rPr>
              <a:t>Clique para editar o formato do texto do títuloClique para editar o estilo do título mestre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3200">
                <a:solidFill>
                  <a:srgbClr val="000000"/>
                </a:solidFill>
                <a:latin typeface="Calibri"/>
              </a:rPr>
              <a:t>7.º Nível da estrutura de tópicosClique para editar os estilos do texto mestre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pt-BR" sz="2000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pt-BR" sz="2000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Calibri"/>
              </a:rPr>
              <a:t>01/11/23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457B412-EB27-41FA-81CF-1FDA3913C1E2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1200">
                <a:solidFill>
                  <a:srgbClr val="8b8b8b"/>
                </a:solidFill>
                <a:latin typeface="Calibri"/>
              </a:rPr>
              <a:t>01/11/23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0CF5735-3F89-419F-B596-F6A2F01DE421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pt-BR"/>
              <a:t>2.º Nível da estrutura de tópicos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pt-BR"/>
              <a:t>3.º Nível da estrutura de tópicos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pt-BR"/>
              <a:t>4.º Nível da estrutura de tópicos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pt-BR"/>
              <a:t>5.º Nível da estrutura de tópicos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2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2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hyperlink" Target="http://www.pucminas.br/biblioteca" TargetMode="External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8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685800" y="3143160"/>
            <a:ext cx="77720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3600">
                <a:solidFill>
                  <a:srgbClr val="953735"/>
                </a:solidFill>
                <a:latin typeface="Calibri"/>
              </a:rPr>
              <a:t>Análise de Indicadores Acadêmicos DE INSUCESSOS DOS CURSOS DO IEG-C.A</a:t>
            </a:r>
            <a:r>
              <a:rPr b="1" lang="pt-BR" sz="3600">
                <a:solidFill>
                  <a:srgbClr val="953735"/>
                </a:solidFill>
                <a:latin typeface="Calibri"/>
              </a:rPr>
              <a:t>
</a:t>
            </a:r>
            <a:r>
              <a:rPr lang="pt-BR" sz="2800">
                <a:solidFill>
                  <a:srgbClr val="953735"/>
                </a:solidFill>
                <a:latin typeface="Arial Black"/>
              </a:rPr>
              <a:t>
</a:t>
            </a:r>
            <a:r>
              <a:rPr lang="pt-BR" sz="2800">
                <a:solidFill>
                  <a:srgbClr val="953735"/>
                </a:solidFill>
                <a:latin typeface="Arial Black"/>
              </a:rPr>
              <a:t>
</a:t>
            </a:r>
            <a:r>
              <a:rPr lang="pt-BR" sz="2800">
                <a:solidFill>
                  <a:srgbClr val="953735"/>
                </a:solidFill>
                <a:latin typeface="Arial Black"/>
              </a:rPr>
              <a:t>
</a:t>
            </a:r>
            <a:endParaRPr/>
          </a:p>
        </p:txBody>
      </p:sp>
      <p:sp>
        <p:nvSpPr>
          <p:cNvPr id="117" name="TextShape 2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18" name="TextShape 3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pt-BR" sz="3200">
                <a:solidFill>
                  <a:srgbClr val="8b8b8b"/>
                </a:solidFill>
                <a:latin typeface="Calibri"/>
              </a:rPr>
              <a:t>Genilson Oliveira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3200">
                <a:solidFill>
                  <a:srgbClr val="8b8b8b"/>
                </a:solidFill>
                <a:latin typeface="Calibri"/>
              </a:rPr>
              <a:t>Técnico em Assuntos educacionais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 flipV="1">
            <a:off x="6564600" y="6131160"/>
            <a:ext cx="4064040" cy="2728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Arial"/>
                <a:ea typeface="Calibri"/>
              </a:rPr>
              <a:t>Fonte: SIGAA (2023)</a:t>
            </a:r>
            <a:endParaRPr/>
          </a:p>
        </p:txBody>
      </p:sp>
      <p:sp>
        <p:nvSpPr>
          <p:cNvPr id="142" name="CustomShape 2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</p:spPr>
      </p:sp>
      <p:sp>
        <p:nvSpPr>
          <p:cNvPr id="143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AF3183E-2B64-4AC6-961B-0C9594AF2A41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4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500FC9F-58AF-440B-8F80-4B1FA1FDFD9E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4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3BC8FBE-CD17-44ED-BADF-6F5DC81A6E06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4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4305A5F-E72E-4A44-B70F-D80C67BAC024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5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BE360F7-6DFF-4E25-8915-86A7769A1821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5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2329F6B-B7E7-4CD9-B7AC-48261FFA4F9D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5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F2B34AF-F39D-4F27-AFF3-E11D0D1DADCF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5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ABD73C5-6FB0-40A1-868E-2E24EC26B28E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58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A6E0AE1-E014-4ED6-9645-CF23B95E9D67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6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DCC6550-9758-4F3C-8682-D452B69A9EAE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6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400">
                <a:solidFill>
                  <a:srgbClr val="984807"/>
                </a:solidFill>
                <a:latin typeface="Calibri"/>
              </a:rPr>
              <a:t>CAC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b="1" lang="pt-BR" sz="3900">
                <a:solidFill>
                  <a:srgbClr val="c00000"/>
                </a:solidFill>
                <a:latin typeface="Calibri"/>
              </a:rPr>
              <a:t>Caracterização regimental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just">
              <a:lnSpc>
                <a:spcPct val="120000"/>
              </a:lnSpc>
            </a:pPr>
            <a:r>
              <a:rPr lang="pt-BR" sz="3200">
                <a:solidFill>
                  <a:srgbClr val="000000"/>
                </a:solidFill>
                <a:latin typeface="Calibri"/>
              </a:rPr>
              <a:t>     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A Coordenadoria Acadêmica é responsável pela supervisão geral e </a:t>
            </a:r>
            <a:r>
              <a:rPr lang="pt-BR" sz="3200" u="sng">
                <a:solidFill>
                  <a:srgbClr val="000000"/>
                </a:solidFill>
                <a:latin typeface="Calibri"/>
              </a:rPr>
              <a:t>articulação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 de ações das </a:t>
            </a:r>
            <a:r>
              <a:rPr lang="pt-BR" sz="3200" u="sng">
                <a:solidFill>
                  <a:srgbClr val="000000"/>
                </a:solidFill>
                <a:latin typeface="Calibri"/>
              </a:rPr>
              <a:t>Coordenadorias de Apoio Acadêmico e de Assistência aos cursos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, objetivando a </a:t>
            </a:r>
            <a:r>
              <a:rPr lang="pt-BR" sz="3200" u="sng">
                <a:solidFill>
                  <a:srgbClr val="000000"/>
                </a:solidFill>
                <a:latin typeface="Calibri"/>
              </a:rPr>
              <a:t>promoção e o monitoramento de estratégias em prol da permanência e êxito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 dos estudantes, com </a:t>
            </a:r>
            <a:r>
              <a:rPr lang="pt-BR" sz="3200" u="sng">
                <a:solidFill>
                  <a:srgbClr val="000000"/>
                </a:solidFill>
                <a:latin typeface="Calibri"/>
              </a:rPr>
              <a:t>foco na qualificação dos processos de ensino e de aprendizagem.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1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8751A97-BC81-4728-AB34-C0048FC75B51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A779DBC-9F83-45D6-A280-8656F8844CDA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64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8F5A1F2-5F2D-4A44-9812-B486851144B7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66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42CB845-A955-4645-AA30-94043235EED8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168" name="CustomShape 2"/>
          <p:cNvSpPr/>
          <p:nvPr/>
        </p:nvSpPr>
        <p:spPr>
          <a:xfrm>
            <a:off x="35640" y="260640"/>
            <a:ext cx="9108000" cy="54522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Calibri"/>
              </a:rPr>
              <a:t>Possíveis ações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>
                <a:solidFill>
                  <a:srgbClr val="000000"/>
                </a:solidFill>
                <a:latin typeface="Calibri"/>
              </a:rPr>
              <a:t>*</a:t>
            </a:r>
            <a:r>
              <a:rPr lang="pt-BR" sz="3200">
                <a:solidFill>
                  <a:srgbClr val="000000"/>
                </a:solidFill>
                <a:latin typeface="Times New Roman"/>
              </a:rPr>
              <a:t>Taxa de Reprovação:*   - *Geral:* Calcular a taxa de reprovação média em todas as disciplinas.   - *Disciplina Específica:* Analisar a taxa de reprovação em disciplinas específicas para identificar padrões.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>
                <a:solidFill>
                  <a:srgbClr val="000000"/>
                </a:solidFill>
                <a:latin typeface="Times New Roman"/>
              </a:rPr>
              <a:t>2. *Frequência de Reprovação:*   - *Primeiro Ano vs. Anos Posteriores:* Comparar as taxas de reprovação no primeiro ano com os anos posteriores.   - *Disciplinas Pré-requisito:* Analisar se há reprovações em disciplinas que são pré-requisitos para outras, o que poderia estar causando um efeito cascata</a:t>
            </a:r>
            <a:endParaRPr/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A4BD321-EB46-48A4-9A7A-BEB8AFCB4905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170" name="CustomShape 2"/>
          <p:cNvSpPr/>
          <p:nvPr/>
        </p:nvSpPr>
        <p:spPr>
          <a:xfrm>
            <a:off x="107640" y="260640"/>
            <a:ext cx="8820000" cy="642708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3. *Desempenho por Tópico:*   - *Identificar Dificuldades:* Determinar se há tópicos específicos em que os alunos têm dificuldades consistentes.   - *Comparação com Outros Anos:* Compare o desempenho dos alunos no mesmo tópico ao longo dos anos.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4. *Participação e Envolvimento:*   - *Taxa de Participação:* Analisar a participação dos alunos em aulas, atividades e grupos de estudo.    *Envolvimento em Atividades Extracurriculares:* Ver se há correlação entre o envolvimento em atividades extracurriculares e o desempenho acadêmico.</a:t>
            </a:r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414E41B-9F73-4408-95E7-28E3FDAA7D35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172" name="CustomShape 2"/>
          <p:cNvSpPr/>
          <p:nvPr/>
        </p:nvSpPr>
        <p:spPr>
          <a:xfrm>
            <a:off x="42120" y="476640"/>
            <a:ext cx="9072720" cy="642708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5. *Apoio aos Alunos:*   - *Acesso a Recursos:* Avaliar se os alunos têm acesso adequado a materiais de estudo, bibliotecas e recursos online.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  </a:t>
            </a:r>
            <a:r>
              <a:rPr lang="pt-BR" sz="3200">
                <a:solidFill>
                  <a:srgbClr val="000000"/>
                </a:solidFill>
                <a:latin typeface="Times New Roman"/>
              </a:rPr>
              <a:t>- *Apoio Tutoria:* Analisar se há programas de tutoria eficazes para os alunos que estão enfrentando dificuldades.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>
                <a:solidFill>
                  <a:srgbClr val="000000"/>
                </a:solidFill>
                <a:latin typeface="Times New Roman"/>
              </a:rPr>
              <a:t>6. *Avaliação de Métodos de Ensino:*   - *Estilo de Ensino:* Avaliar se diferentes métodos de ensino (aulas expositivas, ensino prático, estudos de caso) afetam as taxas de reprovação.   - *Feedback dos Alunos:*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Considerar pesquisas de satisfação dos alunos para entender as percepções sobre a qualidade do ensino.</a:t>
            </a:r>
            <a:endParaRPr/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E48771F-2C13-45B9-9423-30AD3ADD9300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174" name="CustomShape 2"/>
          <p:cNvSpPr/>
          <p:nvPr/>
        </p:nvSpPr>
        <p:spPr>
          <a:xfrm>
            <a:off x="35640" y="0"/>
            <a:ext cx="9108000" cy="593964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7. *Fatores Socioeconômicos e Demográficos:*   - *Análise Demográfica:* Analisar se certos grupos demográficos enfrentam taxas de reprovação mais altas.   - *Fatores Socioeconômicos:* Considere se fatores socioeconômicos, como status financeiro, afetam o desempenho dos alunos.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>
                <a:solidFill>
                  <a:srgbClr val="000000"/>
                </a:solidFill>
                <a:latin typeface="Times New Roman"/>
              </a:rPr>
              <a:t>8. *Intervenções e Acompanhamento: *Estratégias de Intervenção:* Avaliar a eficácia das estratégias de intervenção implementadas para ajudar os alunos em risco.   - *Acompanhamento Individual:* Analisar se há acompanhamento individual para os alunos que estão em risco de reprovação.</a:t>
            </a:r>
            <a:endParaRPr/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2B33EF2-7B31-4454-BBE5-860E9B536CDD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sp>
        <p:nvSpPr>
          <p:cNvPr id="176" name="CustomShape 2"/>
          <p:cNvSpPr/>
          <p:nvPr/>
        </p:nvSpPr>
        <p:spPr>
          <a:xfrm>
            <a:off x="30240" y="1556640"/>
            <a:ext cx="9143640" cy="398988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9. *Feedback dos Professores:*   - *Feedback Qualitativo:* Considere o feedback qualitativo dos professores sobre o desempenho dos alunos e as razões para a reprovação. </a:t>
            </a:r>
            <a:endParaRPr/>
          </a:p>
          <a:p>
            <a:pPr algn="just">
              <a:lnSpc>
                <a:spcPct val="100000"/>
              </a:lnSpc>
            </a:pPr>
            <a:r>
              <a:rPr lang="pt-BR" sz="3200">
                <a:solidFill>
                  <a:srgbClr val="000000"/>
                </a:solidFill>
                <a:latin typeface="Times New Roman"/>
              </a:rPr>
              <a:t>10. *Análise Longitudinal:*   - *Tendências ao Longo do Tempo:* Analise as tendências de reprovação ao longo de vários anos para identificar melhorias ou áreas problemáticas persistentes.</a:t>
            </a:r>
            <a:endParaRPr/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457200" y="571320"/>
            <a:ext cx="8229240" cy="845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Pesquisas futuras</a:t>
            </a:r>
            <a:endParaRPr/>
          </a:p>
        </p:txBody>
      </p:sp>
      <p:sp>
        <p:nvSpPr>
          <p:cNvPr id="178" name="TextShape 2"/>
          <p:cNvSpPr txBox="1"/>
          <p:nvPr/>
        </p:nvSpPr>
        <p:spPr>
          <a:xfrm>
            <a:off x="457200" y="1556640"/>
            <a:ext cx="8229240" cy="458640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457200" y="571320"/>
            <a:ext cx="8229240" cy="845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Referências </a:t>
            </a:r>
            <a:endParaRPr/>
          </a:p>
        </p:txBody>
      </p:sp>
      <p:sp>
        <p:nvSpPr>
          <p:cNvPr id="180" name="TextShape 2"/>
          <p:cNvSpPr txBox="1"/>
          <p:nvPr/>
        </p:nvSpPr>
        <p:spPr>
          <a:xfrm>
            <a:off x="457200" y="1556640"/>
            <a:ext cx="8229240" cy="45864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pt-BR" sz="1400">
                <a:solidFill>
                  <a:srgbClr val="000000"/>
                </a:solidFill>
                <a:latin typeface="Calibri"/>
              </a:rPr>
              <a:t>ARROYO, Miguel G. Fracasso/Sucesso: um pesadelo que perturba nossos sonhos. In: Em Aberto. Brasília, v.17, n. 71, p. 33-40, 2000. </a:t>
            </a:r>
            <a:endParaRPr/>
          </a:p>
          <a:p>
            <a:pPr>
              <a:lnSpc>
                <a:spcPct val="100000"/>
              </a:lnSpc>
            </a:pPr>
            <a:r>
              <a:rPr lang="pt-BR" sz="1400">
                <a:solidFill>
                  <a:srgbClr val="000000"/>
                </a:solidFill>
                <a:latin typeface="Calibri"/>
              </a:rPr>
              <a:t>FRIGOTTO, Gaudêncio. A produtividade da escola improdutiva: um (re)exame das  relações entre educação e estrutura econômico-social capitalista. São Paulo:     Cortez, 2010. </a:t>
            </a:r>
            <a:endParaRPr/>
          </a:p>
          <a:p>
            <a:pPr>
              <a:lnSpc>
                <a:spcPct val="100000"/>
              </a:lnSpc>
            </a:pPr>
            <a:r>
              <a:rPr lang="pt-BR" sz="1400">
                <a:solidFill>
                  <a:srgbClr val="000000"/>
                </a:solidFill>
                <a:latin typeface="Calibri"/>
              </a:rPr>
              <a:t>INSTITUTO FEDERAL SUL-RIO-GRANDENSE. Documento Síntese do PEIPEE do IFSul. Disponível em http://www.ifsul.edu.br/regulamentos-institucionais. Acesso em OUTUBRO/2023.</a:t>
            </a:r>
            <a:endParaRPr/>
          </a:p>
          <a:p>
            <a:pPr>
              <a:lnSpc>
                <a:spcPct val="100000"/>
              </a:lnSpc>
            </a:pPr>
            <a:r>
              <a:rPr lang="pt-BR" sz="1400">
                <a:solidFill>
                  <a:srgbClr val="000000"/>
                </a:solidFill>
                <a:latin typeface="Calibri"/>
              </a:rPr>
              <a:t>PONTIFÍCIA UNIVERSIDADE CATÓLICA DE MINAS GERAIS. Sistema Integrado de Bibliotecas. Orientações para elaboração de trabalhos técnicos científicos conforme a Associação Brasileira de Normas Técnicas (ABNT). 2 ed./ Elaboração: Roziane do Amparo Araújo Michielini. Belo Horizonte, 2016. Disponível em </a:t>
            </a:r>
            <a:r>
              <a:rPr lang="pt-BR" sz="1400" u="sng">
                <a:solidFill>
                  <a:srgbClr val="0000ff"/>
                </a:solidFill>
                <a:latin typeface="Calibri"/>
                <a:hlinkClick r:id="rId1"/>
              </a:rPr>
              <a:t>www.pucminas.br/biblioteca</a:t>
            </a:r>
            <a:r>
              <a:rPr lang="pt-BR" sz="1400">
                <a:solidFill>
                  <a:srgbClr val="000000"/>
                </a:solidFill>
                <a:latin typeface="Calibri"/>
              </a:rPr>
              <a:t> . Acesso em 15 out 2023.</a:t>
            </a:r>
            <a:endParaRPr/>
          </a:p>
          <a:p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pt-BR" sz="4400">
                <a:solidFill>
                  <a:srgbClr val="c00000"/>
                </a:solidFill>
                <a:latin typeface="Calibri"/>
              </a:rPr>
              <a:t>
</a:t>
            </a:r>
            <a:r>
              <a:rPr b="1" lang="pt-BR" sz="3600">
                <a:solidFill>
                  <a:srgbClr val="c00000"/>
                </a:solidFill>
                <a:latin typeface="Calibri"/>
              </a:rPr>
              <a:t>Desafios - cac</a:t>
            </a:r>
            <a:r>
              <a:rPr b="1" lang="pt-BR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12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pt-BR" sz="3200" u="sng">
                <a:solidFill>
                  <a:srgbClr val="000000"/>
                </a:solidFill>
                <a:latin typeface="Calibri"/>
              </a:rPr>
              <a:t>Articulação ensino-pesquisa-extensão,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 com foco na aprendizagem, permanência e êxito</a:t>
            </a:r>
            <a:endParaRPr/>
          </a:p>
          <a:p>
            <a:pPr algn="just">
              <a:lnSpc>
                <a:spcPct val="120000"/>
              </a:lnSpc>
            </a:pPr>
            <a:endParaRPr/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pt-BR" sz="3200" u="sng">
                <a:solidFill>
                  <a:srgbClr val="000000"/>
                </a:solidFill>
                <a:latin typeface="Calibri"/>
              </a:rPr>
              <a:t>Problematização do (IN) sucesso acadêmico e dos sentidos de qualidade 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da ação educativa no âmbito do ieg.</a:t>
            </a:r>
            <a:endParaRPr/>
          </a:p>
          <a:p>
            <a:pPr algn="just">
              <a:lnSpc>
                <a:spcPct val="120000"/>
              </a:lnSpc>
            </a:pPr>
            <a:endParaRPr/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pt-BR" sz="3200" u="sng">
                <a:solidFill>
                  <a:srgbClr val="000000"/>
                </a:solidFill>
                <a:latin typeface="Calibri"/>
              </a:rPr>
              <a:t>Potencialização e articulação das instâncias educativas 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atreladas ao departamento, com foco na permanência e êxito dos estudantes</a:t>
            </a:r>
            <a:endParaRPr/>
          </a:p>
          <a:p>
            <a:pPr algn="just">
              <a:lnSpc>
                <a:spcPct val="120000"/>
              </a:lnSpc>
            </a:pPr>
            <a:endParaRPr/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pt-BR" sz="3200" u="sng">
                <a:solidFill>
                  <a:srgbClr val="000000"/>
                </a:solidFill>
                <a:latin typeface="Calibri"/>
              </a:rPr>
              <a:t>Transposição da agenda regulatória paramétrica</a:t>
            </a:r>
            <a:r>
              <a:rPr lang="pt-BR" sz="3200">
                <a:solidFill>
                  <a:srgbClr val="000000"/>
                </a:solidFill>
                <a:latin typeface="Calibri"/>
              </a:rPr>
              <a:t> no tratamento do (in) sucesso acadêmico.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4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6AA068A-48FD-4AF9-A1F5-FB89005390A6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57200" y="2071800"/>
            <a:ext cx="8229240" cy="405396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b="1" lang="pt-BR" sz="4400">
                <a:solidFill>
                  <a:srgbClr val="953735"/>
                </a:solidFill>
                <a:latin typeface="Calibri"/>
              </a:rPr>
              <a:t>Relatórios de Indicadores Acadêmicos de Cursos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pt-BR" sz="4400">
                <a:solidFill>
                  <a:srgbClr val="953735"/>
                </a:solidFill>
                <a:latin typeface="Calibri"/>
              </a:rPr>
              <a:t>Componentes curriculares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BD85F4F-19F7-4A4D-B2AF-17EF384ACBB0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Objetivos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457200" y="1285920"/>
            <a:ext cx="8229240" cy="485748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b="1" lang="pt-BR" sz="3800">
                <a:solidFill>
                  <a:srgbClr val="984807"/>
                </a:solidFill>
                <a:latin typeface="Calibri"/>
              </a:rPr>
              <a:t>Geral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3000">
                <a:solidFill>
                  <a:srgbClr val="000000"/>
                </a:solidFill>
                <a:latin typeface="Calibri"/>
              </a:rPr>
              <a:t>Subsidiar a compreensão do complexo fenômeno da retenção/evasão no âmbito dos cursos e o replanejamento das ações educativas.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pt-BR" sz="3800">
                <a:solidFill>
                  <a:srgbClr val="984807"/>
                </a:solidFill>
                <a:latin typeface="Calibri"/>
              </a:rPr>
              <a:t>Específicos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3000">
                <a:solidFill>
                  <a:srgbClr val="000000"/>
                </a:solidFill>
                <a:latin typeface="Calibri"/>
              </a:rPr>
              <a:t>Obter informações não contempladas pela metodologia de cálculo do Sistema Integrado graduação(SIGAA).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3000">
                <a:solidFill>
                  <a:srgbClr val="000000"/>
                </a:solidFill>
                <a:latin typeface="Calibri"/>
              </a:rPr>
              <a:t>Produzir instrumentos que permitam o monitoramento contínuo e a análise mais qualificada dos indicadores acadêmicos.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29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2695F9A-5EA0-497C-B46A-6A3D62276E99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642960"/>
            <a:ext cx="8229240" cy="77436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Fonte de extração de dados</a:t>
            </a: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457200" y="1928880"/>
            <a:ext cx="8229240" cy="419688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A extração de dados foi realizada no sítio eletrônico da instituição e diretamente no sistema acadêmico, possibilitando a produção de análises mais personalizadas.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800">
                <a:solidFill>
                  <a:srgbClr val="000000"/>
                </a:solidFill>
                <a:latin typeface="Calibri"/>
              </a:rPr>
              <a:t>O levantamento de dados foi direcionado aos objetivos da investigação.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  <p:sp>
        <p:nvSpPr>
          <p:cNvPr id="132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60C8886-39E3-4762-A64C-D7CD7D541A71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1"/>
          <p:cNvSpPr txBox="1"/>
          <p:nvPr/>
        </p:nvSpPr>
        <p:spPr>
          <a:xfrm>
            <a:off x="457200" y="571320"/>
            <a:ext cx="8229240" cy="845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Metodologia</a:t>
            </a:r>
            <a:endParaRPr/>
          </a:p>
        </p:txBody>
      </p:sp>
      <p:sp>
        <p:nvSpPr>
          <p:cNvPr id="134" name="TextShape 2"/>
          <p:cNvSpPr txBox="1"/>
          <p:nvPr/>
        </p:nvSpPr>
        <p:spPr>
          <a:xfrm>
            <a:off x="457200" y="1785960"/>
            <a:ext cx="8229240" cy="435744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charset="2" typeface="Wingdings"/>
              <a:buChar char=""/>
            </a:pPr>
            <a:r>
              <a:rPr b="1" lang="pt-BR" sz="3200">
                <a:solidFill>
                  <a:srgbClr val="984807"/>
                </a:solidFill>
                <a:latin typeface="Calibri"/>
              </a:rPr>
              <a:t>Definição do ciclo para pesquisa: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pt-BR" sz="2000">
                <a:solidFill>
                  <a:srgbClr val="000000"/>
                </a:solidFill>
                <a:latin typeface="Calibri"/>
              </a:rPr>
              <a:t>	</a:t>
            </a:r>
            <a:r>
              <a:rPr b="1" lang="pt-BR" sz="2400">
                <a:solidFill>
                  <a:srgbClr val="000000"/>
                </a:solidFill>
                <a:latin typeface="Calibri"/>
              </a:rPr>
              <a:t>Ciclo – </a:t>
            </a:r>
            <a:r>
              <a:rPr lang="pt-BR" sz="2400">
                <a:solidFill>
                  <a:srgbClr val="000000"/>
                </a:solidFill>
                <a:latin typeface="Calibri"/>
              </a:rPr>
              <a:t>conceito associado ao percurso do conjunto de alunos ingressantes em determinado curso/turno, via processo seletivo, considerando o prazo previsto para integralização do curso.</a:t>
            </a:r>
            <a:endParaRPr/>
          </a:p>
          <a:p>
            <a:pPr algn="just">
              <a:lnSpc>
                <a:spcPct val="100000"/>
              </a:lnSpc>
              <a:buFont typeface="Arial"/>
              <a:buChar char="•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ciclo pesquisado: 2011/1 a 2022/2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57200" y="571320"/>
            <a:ext cx="8229240" cy="84564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1" i="1" lang="pt-BR" sz="4000">
                <a:solidFill>
                  <a:srgbClr val="984807"/>
                </a:solidFill>
                <a:latin typeface="Calibri"/>
              </a:rPr>
              <a:t>Metodologia – Indicadores de Análise</a:t>
            </a:r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457200" y="1500120"/>
            <a:ext cx="8229240" cy="457164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  <a:buFont charset="2" typeface="Wingdings"/>
              <a:buChar char=""/>
            </a:pPr>
            <a:r>
              <a:rPr b="1" lang="pt-BR" sz="3200">
                <a:solidFill>
                  <a:srgbClr val="984807"/>
                </a:solidFill>
                <a:latin typeface="Calibri"/>
              </a:rPr>
              <a:t>Verificação da relação plano de vagas (processo seletivo)/ matrículas efetivadas: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Variação na relação candidato/vaga entre os vestibulares.</a:t>
            </a:r>
            <a:endParaRPr/>
          </a:p>
          <a:p>
            <a:pPr algn="just"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Variação na relação candidato/vaga ao longo do ciclo pesquisado.</a:t>
            </a:r>
            <a:endParaRPr/>
          </a:p>
          <a:p>
            <a:pPr algn="just"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pt-BR" sz="2400">
                <a:solidFill>
                  <a:srgbClr val="000000"/>
                </a:solidFill>
                <a:latin typeface="Calibri"/>
              </a:rPr>
              <a:t>Relação entre o Plano de Vagas e o número de matrículas efetivadas.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 flipV="1">
            <a:off x="6564600" y="6131160"/>
            <a:ext cx="4064040" cy="272880"/>
          </a:xfrm>
          <a:prstGeom prst="rect">
            <a:avLst/>
          </a:prstGeom>
        </p:spPr>
        <p:txBody>
          <a:bodyPr bIns="45000" lIns="90000" rIns="90000" tIns="45000"/>
          <a:p>
            <a:pPr algn="ctr">
              <a:lnSpc>
                <a:spcPct val="100000"/>
              </a:lnSpc>
            </a:pPr>
            <a:r>
              <a:rPr lang="pt-BR" sz="1200">
                <a:solidFill>
                  <a:srgbClr val="000000"/>
                </a:solidFill>
                <a:latin typeface="Arial"/>
                <a:ea typeface="Calibri"/>
              </a:rPr>
              <a:t>Fonte: SIGAA-UFOPA (2023)</a:t>
            </a:r>
            <a:endParaRPr/>
          </a:p>
        </p:txBody>
      </p:sp>
      <p:sp>
        <p:nvSpPr>
          <p:cNvPr id="138" name="CustomShape 2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</p:spPr>
      </p:sp>
      <p:sp>
        <p:nvSpPr>
          <p:cNvPr id="139" name="TextShape 3"/>
          <p:cNvSpPr txBox="1"/>
          <p:nvPr/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5C51D36-6DE1-4EC9-8A8E-2BB3BD0C7B6A}" type="slidenum">
              <a:rPr lang="pt-BR" sz="1200">
                <a:solidFill>
                  <a:srgbClr val="8b8b8b"/>
                </a:solidFill>
                <a:latin typeface="Calibri"/>
              </a:rPr>
              <a:t>&lt;número&gt;</a:t>
            </a:fld>
            <a:endParaRPr/>
          </a:p>
        </p:txBody>
      </p:sp>
      <p:pic>
        <p:nvPicPr>
          <p:cNvPr descr="" id="140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-303120" y="-227160"/>
            <a:ext cx="9751680" cy="731340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