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6"/>
  </p:notesMasterIdLst>
  <p:handoutMasterIdLst>
    <p:handoutMasterId r:id="rId37"/>
  </p:handoutMasterIdLst>
  <p:sldIdLst>
    <p:sldId id="256" r:id="rId2"/>
    <p:sldId id="316" r:id="rId3"/>
    <p:sldId id="317" r:id="rId4"/>
    <p:sldId id="314" r:id="rId5"/>
    <p:sldId id="259" r:id="rId6"/>
    <p:sldId id="297" r:id="rId7"/>
    <p:sldId id="298" r:id="rId8"/>
    <p:sldId id="299" r:id="rId9"/>
    <p:sldId id="300" r:id="rId10"/>
    <p:sldId id="323" r:id="rId11"/>
    <p:sldId id="324" r:id="rId12"/>
    <p:sldId id="325" r:id="rId13"/>
    <p:sldId id="326" r:id="rId14"/>
    <p:sldId id="327" r:id="rId15"/>
    <p:sldId id="328" r:id="rId16"/>
    <p:sldId id="330" r:id="rId17"/>
    <p:sldId id="329" r:id="rId18"/>
    <p:sldId id="331" r:id="rId19"/>
    <p:sldId id="333" r:id="rId20"/>
    <p:sldId id="332" r:id="rId21"/>
    <p:sldId id="334" r:id="rId22"/>
    <p:sldId id="335" r:id="rId23"/>
    <p:sldId id="336" r:id="rId24"/>
    <p:sldId id="337" r:id="rId25"/>
    <p:sldId id="338" r:id="rId26"/>
    <p:sldId id="339" r:id="rId27"/>
    <p:sldId id="340" r:id="rId28"/>
    <p:sldId id="341" r:id="rId29"/>
    <p:sldId id="342" r:id="rId30"/>
    <p:sldId id="343" r:id="rId31"/>
    <p:sldId id="344" r:id="rId32"/>
    <p:sldId id="345" r:id="rId33"/>
    <p:sldId id="322" r:id="rId34"/>
    <p:sldId id="321" r:id="rId35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FF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85" autoAdjust="0"/>
    <p:restoredTop sz="94660"/>
  </p:normalViewPr>
  <p:slideViewPr>
    <p:cSldViewPr>
      <p:cViewPr>
        <p:scale>
          <a:sx n="118" d="100"/>
          <a:sy n="118" d="100"/>
        </p:scale>
        <p:origin x="-1434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handoutMaster" Target="handoutMasters/handoutMaster1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875B73C-FCFC-42EE-B739-8C069235A4A5}" type="datetimeFigureOut">
              <a:rPr lang="pt-BR" smtClean="0"/>
              <a:pPr/>
              <a:t>31/10/2023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B68E7DC-E137-427C-B862-23A082EA650B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0757751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AE9E940-7FEF-43F1-AF8D-A81CE3FF8DA0}" type="datetimeFigureOut">
              <a:rPr lang="pt-BR" smtClean="0"/>
              <a:pPr/>
              <a:t>31/10/2023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7EA9823-7A51-47A3-8509-D6E694B21813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431419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EA9823-7A51-47A3-8509-D6E694B21813}" type="slidenum">
              <a:rPr lang="pt-BR" smtClean="0"/>
              <a:pPr/>
              <a:t>1</a:t>
            </a:fld>
            <a:endParaRPr lang="pt-B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EA9823-7A51-47A3-8509-D6E694B21813}" type="slidenum">
              <a:rPr lang="pt-BR" smtClean="0"/>
              <a:pPr/>
              <a:t>7</a:t>
            </a:fld>
            <a:endParaRPr lang="pt-B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EA9823-7A51-47A3-8509-D6E694B21813}" type="slidenum">
              <a:rPr lang="pt-BR" smtClean="0"/>
              <a:pPr/>
              <a:t>8</a:t>
            </a:fld>
            <a:endParaRPr lang="pt-BR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EA9823-7A51-47A3-8509-D6E694B21813}" type="slidenum">
              <a:rPr lang="pt-BR" smtClean="0"/>
              <a:pPr/>
              <a:t>33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2483295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EA9823-7A51-47A3-8509-D6E694B21813}" type="slidenum">
              <a:rPr lang="pt-BR" smtClean="0"/>
              <a:pPr/>
              <a:t>34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29531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020E89-C7B6-4417-88AE-57F98094C722}" type="datetime1">
              <a:rPr lang="pt-BR" smtClean="0"/>
              <a:pPr/>
              <a:t>31/10/2023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3ED29-6587-446F-8C48-53BB1E30288B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B400E8-25D2-4ADC-A6F6-4E06F98E76C8}" type="datetime1">
              <a:rPr lang="pt-BR" smtClean="0"/>
              <a:pPr/>
              <a:t>31/10/2023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3ED29-6587-446F-8C48-53BB1E30288B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5E315-6F19-4BD9-B976-14E4ACEDB1DA}" type="datetime1">
              <a:rPr lang="pt-BR" smtClean="0"/>
              <a:pPr/>
              <a:t>31/10/2023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3ED29-6587-446F-8C48-53BB1E30288B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13593-03CA-4F8C-8F81-9F55863BD50E}" type="datetime1">
              <a:rPr lang="pt-BR" smtClean="0"/>
              <a:pPr/>
              <a:t>31/10/2023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3ED29-6587-446F-8C48-53BB1E30288B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15A911-7D75-42EA-9593-64E611EF341A}" type="datetime1">
              <a:rPr lang="pt-BR" smtClean="0"/>
              <a:pPr/>
              <a:t>31/10/2023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3ED29-6587-446F-8C48-53BB1E30288B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11E867-E373-4B0B-9EAF-E9358152F4AB}" type="datetime1">
              <a:rPr lang="pt-BR" smtClean="0"/>
              <a:pPr/>
              <a:t>31/10/2023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3ED29-6587-446F-8C48-53BB1E30288B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F0FC6C-4F7A-4CBF-827D-5F67B3018472}" type="datetime1">
              <a:rPr lang="pt-BR" smtClean="0"/>
              <a:pPr/>
              <a:t>31/10/2023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3ED29-6587-446F-8C48-53BB1E30288B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7BB5DE-02DE-46FE-B83A-B96DC76F11F2}" type="datetime1">
              <a:rPr lang="pt-BR" smtClean="0"/>
              <a:pPr/>
              <a:t>31/10/2023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3ED29-6587-446F-8C48-53BB1E30288B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9AE153-E366-48BE-AC0F-2EDD29CE9AC8}" type="datetime1">
              <a:rPr lang="pt-BR" smtClean="0"/>
              <a:pPr/>
              <a:t>31/10/2023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3ED29-6587-446F-8C48-53BB1E30288B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E92D4-216E-4271-BDD8-8815F8024F2E}" type="datetime1">
              <a:rPr lang="pt-BR" smtClean="0"/>
              <a:pPr/>
              <a:t>31/10/2023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3ED29-6587-446F-8C48-53BB1E30288B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BA0D66-2016-4A5F-8ED5-35F5E105A513}" type="datetime1">
              <a:rPr lang="pt-BR" smtClean="0"/>
              <a:pPr/>
              <a:t>31/10/2023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3ED29-6587-446F-8C48-53BB1E30288B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1E6B52-18A7-4A67-8F3D-E8E14858C208}" type="datetime1">
              <a:rPr lang="pt-BR" smtClean="0"/>
              <a:pPr/>
              <a:t>31/10/2023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D3ED29-6587-446F-8C48-53BB1E30288B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pucminas.br/biblioteca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87016" y="2708920"/>
            <a:ext cx="8856984" cy="1143008"/>
          </a:xfrm>
          <a:ln>
            <a:noFill/>
          </a:ln>
        </p:spPr>
        <p:txBody>
          <a:bodyPr>
            <a:normAutofit fontScale="90000"/>
          </a:bodyPr>
          <a:lstStyle/>
          <a:p>
            <a:r>
              <a:rPr lang="pt-BR" sz="3600" b="1" dirty="0" smtClean="0">
                <a:solidFill>
                  <a:schemeClr val="accent2">
                    <a:lumMod val="75000"/>
                  </a:schemeClr>
                </a:solidFill>
                <a:latin typeface="+mn-lt"/>
              </a:rPr>
              <a:t>Análise de Indicadores Acadêmicos DE INSUCESSOS DOS CURSOS DO IEG- C.DA TERRA</a:t>
            </a:r>
            <a:br>
              <a:rPr lang="pt-BR" sz="3600" b="1" dirty="0" smtClean="0">
                <a:solidFill>
                  <a:schemeClr val="accent2">
                    <a:lumMod val="75000"/>
                  </a:schemeClr>
                </a:solidFill>
                <a:latin typeface="+mn-lt"/>
              </a:rPr>
            </a:br>
            <a:r>
              <a:rPr lang="pt-BR" sz="3600" b="1" dirty="0" smtClean="0">
                <a:solidFill>
                  <a:schemeClr val="accent2">
                    <a:lumMod val="75000"/>
                  </a:schemeClr>
                </a:solidFill>
                <a:latin typeface="+mn-lt"/>
              </a:rPr>
              <a:t>(COMPONENTES CURICULARES)</a:t>
            </a:r>
            <a:r>
              <a:rPr lang="pt-BR" sz="3600" b="1" dirty="0" smtClean="0">
                <a:solidFill>
                  <a:schemeClr val="accent2">
                    <a:lumMod val="75000"/>
                  </a:schemeClr>
                </a:solidFill>
              </a:rPr>
              <a:t/>
            </a:r>
            <a:br>
              <a:rPr lang="pt-BR" sz="3600" b="1" dirty="0" smtClean="0">
                <a:solidFill>
                  <a:schemeClr val="accent2">
                    <a:lumMod val="75000"/>
                  </a:schemeClr>
                </a:solidFill>
              </a:rPr>
            </a:br>
            <a:r>
              <a:rPr lang="pt-BR" sz="2800" dirty="0" smtClean="0">
                <a:solidFill>
                  <a:schemeClr val="accent2">
                    <a:lumMod val="75000"/>
                  </a:schemeClr>
                </a:solidFill>
                <a:latin typeface="Arial Black" pitchFamily="34" charset="0"/>
              </a:rPr>
              <a:t/>
            </a:r>
            <a:br>
              <a:rPr lang="pt-BR" sz="2800" dirty="0" smtClean="0">
                <a:solidFill>
                  <a:schemeClr val="accent2">
                    <a:lumMod val="75000"/>
                  </a:schemeClr>
                </a:solidFill>
                <a:latin typeface="Arial Black" pitchFamily="34" charset="0"/>
              </a:rPr>
            </a:br>
            <a:r>
              <a:rPr lang="pt-BR" sz="2800" dirty="0" smtClean="0">
                <a:solidFill>
                  <a:schemeClr val="accent2">
                    <a:lumMod val="75000"/>
                  </a:schemeClr>
                </a:solidFill>
                <a:latin typeface="Arial Black" pitchFamily="34" charset="0"/>
              </a:rPr>
              <a:t/>
            </a:r>
            <a:br>
              <a:rPr lang="pt-BR" sz="2800" dirty="0" smtClean="0">
                <a:solidFill>
                  <a:schemeClr val="accent2">
                    <a:lumMod val="75000"/>
                  </a:schemeClr>
                </a:solidFill>
                <a:latin typeface="Arial Black" pitchFamily="34" charset="0"/>
              </a:rPr>
            </a:br>
            <a:r>
              <a:rPr lang="pt-BR" sz="2800" dirty="0" smtClean="0">
                <a:solidFill>
                  <a:schemeClr val="accent2">
                    <a:lumMod val="75000"/>
                  </a:schemeClr>
                </a:solidFill>
                <a:latin typeface="Arial Black" pitchFamily="34" charset="0"/>
              </a:rPr>
              <a:t/>
            </a:r>
            <a:br>
              <a:rPr lang="pt-BR" sz="2800" dirty="0" smtClean="0">
                <a:solidFill>
                  <a:schemeClr val="accent2">
                    <a:lumMod val="75000"/>
                  </a:schemeClr>
                </a:solidFill>
                <a:latin typeface="Arial Black" pitchFamily="34" charset="0"/>
              </a:rPr>
            </a:br>
            <a:endParaRPr lang="pt-BR" sz="2800" dirty="0">
              <a:solidFill>
                <a:schemeClr val="accent2">
                  <a:lumMod val="75000"/>
                </a:schemeClr>
              </a:solidFill>
              <a:latin typeface="Arial Black" pitchFamily="34" charset="0"/>
            </a:endParaRPr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Subtítulo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t-BR" dirty="0" smtClean="0"/>
              <a:t>Genilson Oliveira</a:t>
            </a:r>
          </a:p>
          <a:p>
            <a:r>
              <a:rPr lang="pt-BR" dirty="0" smtClean="0"/>
              <a:t>Técnico em Assuntos Educacionais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/>
          <p:cNvSpPr/>
          <p:nvPr/>
        </p:nvSpPr>
        <p:spPr>
          <a:xfrm rot="10800000" flipV="1">
            <a:off x="2500298" y="5857892"/>
            <a:ext cx="406429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45085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t-BR" sz="1200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Fonte: SIGAA (2023)</a:t>
            </a:r>
            <a:endParaRPr lang="pt-BR" sz="28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3ED29-6587-446F-8C48-53BB1E30288B}" type="slidenum">
              <a:rPr lang="pt-BR" smtClean="0"/>
              <a:pPr/>
              <a:t>10</a:t>
            </a:fld>
            <a:endParaRPr lang="pt-BR"/>
          </a:p>
        </p:txBody>
      </p:sp>
      <p:pic>
        <p:nvPicPr>
          <p:cNvPr id="2050" name="Picture 2" descr="C:\Users\CAC_IEG\Desktop\IEG 2023\status ieg alunos\INSUCESSO\ciencias da terra\2013.2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03213" y="-227013"/>
            <a:ext cx="9752013" cy="73136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989550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Número de Slid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3ED29-6587-446F-8C48-53BB1E30288B}" type="slidenum">
              <a:rPr lang="pt-BR" smtClean="0"/>
              <a:pPr/>
              <a:t>11</a:t>
            </a:fld>
            <a:endParaRPr lang="pt-BR"/>
          </a:p>
        </p:txBody>
      </p:sp>
      <p:pic>
        <p:nvPicPr>
          <p:cNvPr id="3074" name="Picture 2" descr="C:\Users\CAC_IEG\Desktop\IEG 2023\status ieg alunos\INSUCESSO\ciencias da terra\2014.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03213" y="-227013"/>
            <a:ext cx="9752013" cy="73136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463301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Número de Slid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3ED29-6587-446F-8C48-53BB1E30288B}" type="slidenum">
              <a:rPr lang="pt-BR" smtClean="0"/>
              <a:pPr/>
              <a:t>12</a:t>
            </a:fld>
            <a:endParaRPr lang="pt-BR"/>
          </a:p>
        </p:txBody>
      </p:sp>
      <p:pic>
        <p:nvPicPr>
          <p:cNvPr id="4098" name="Picture 2" descr="C:\Users\CAC_IEG\Desktop\IEG 2023\status ieg alunos\INSUCESSO\ciencias da terra\2014.2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03213" y="-227013"/>
            <a:ext cx="9752013" cy="73136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803721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Número de Slid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3ED29-6587-446F-8C48-53BB1E30288B}" type="slidenum">
              <a:rPr lang="pt-BR" smtClean="0"/>
              <a:pPr/>
              <a:t>13</a:t>
            </a:fld>
            <a:endParaRPr lang="pt-BR"/>
          </a:p>
        </p:txBody>
      </p:sp>
      <p:pic>
        <p:nvPicPr>
          <p:cNvPr id="5122" name="Picture 2" descr="C:\Users\CAC_IEG\Desktop\IEG 2023\status ieg alunos\INSUCESSO\ciencias da terra\2015.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03213" y="-227013"/>
            <a:ext cx="9752013" cy="73136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9082262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Número de Slid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3ED29-6587-446F-8C48-53BB1E30288B}" type="slidenum">
              <a:rPr lang="pt-BR" smtClean="0"/>
              <a:pPr/>
              <a:t>14</a:t>
            </a:fld>
            <a:endParaRPr lang="pt-BR"/>
          </a:p>
        </p:txBody>
      </p:sp>
      <p:pic>
        <p:nvPicPr>
          <p:cNvPr id="6146" name="Picture 2" descr="C:\Users\CAC_IEG\Desktop\IEG 2023\status ieg alunos\INSUCESSO\ciencias da terra\2016.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03213" y="-227013"/>
            <a:ext cx="9752013" cy="73136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3777014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Número de Slid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3ED29-6587-446F-8C48-53BB1E30288B}" type="slidenum">
              <a:rPr lang="pt-BR" smtClean="0"/>
              <a:pPr/>
              <a:t>15</a:t>
            </a:fld>
            <a:endParaRPr lang="pt-BR"/>
          </a:p>
        </p:txBody>
      </p:sp>
      <p:pic>
        <p:nvPicPr>
          <p:cNvPr id="7170" name="Picture 2" descr="C:\Users\CAC_IEG\Desktop\IEG 2023\status ieg alunos\INSUCESSO\ciencias da terra\2016.2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03213" y="-227013"/>
            <a:ext cx="9752013" cy="73136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9595169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Número de Slid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3ED29-6587-446F-8C48-53BB1E30288B}" type="slidenum">
              <a:rPr lang="pt-BR" smtClean="0"/>
              <a:pPr/>
              <a:t>16</a:t>
            </a:fld>
            <a:endParaRPr lang="pt-BR"/>
          </a:p>
        </p:txBody>
      </p:sp>
      <p:pic>
        <p:nvPicPr>
          <p:cNvPr id="8194" name="Picture 2" descr="C:\Users\CAC_IEG\Desktop\IEG 2023\status ieg alunos\INSUCESSO\ciencias da terra\2017.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03213" y="-227013"/>
            <a:ext cx="9752013" cy="73136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3842217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Número de Slid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3ED29-6587-446F-8C48-53BB1E30288B}" type="slidenum">
              <a:rPr lang="pt-BR" smtClean="0"/>
              <a:pPr/>
              <a:t>17</a:t>
            </a:fld>
            <a:endParaRPr lang="pt-BR"/>
          </a:p>
        </p:txBody>
      </p:sp>
      <p:pic>
        <p:nvPicPr>
          <p:cNvPr id="9218" name="Picture 2" descr="C:\Users\CAC_IEG\Desktop\IEG 2023\status ieg alunos\INSUCESSO\ciencias da terra\2017.2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03213" y="-227013"/>
            <a:ext cx="9752013" cy="73136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419389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Número de Slid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3ED29-6587-446F-8C48-53BB1E30288B}" type="slidenum">
              <a:rPr lang="pt-BR" smtClean="0"/>
              <a:pPr/>
              <a:t>18</a:t>
            </a:fld>
            <a:endParaRPr lang="pt-BR"/>
          </a:p>
        </p:txBody>
      </p:sp>
      <p:pic>
        <p:nvPicPr>
          <p:cNvPr id="10242" name="Picture 2" descr="C:\Users\CAC_IEG\Desktop\IEG 2023\status ieg alunos\INSUCESSO\ciencias da terra\2018.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03213" y="-227013"/>
            <a:ext cx="9752013" cy="73136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9822099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Número de Slid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3ED29-6587-446F-8C48-53BB1E30288B}" type="slidenum">
              <a:rPr lang="pt-BR" smtClean="0"/>
              <a:pPr/>
              <a:t>19</a:t>
            </a:fld>
            <a:endParaRPr lang="pt-BR"/>
          </a:p>
        </p:txBody>
      </p:sp>
      <p:pic>
        <p:nvPicPr>
          <p:cNvPr id="11266" name="Picture 2" descr="C:\Users\CAC_IEG\Desktop\IEG 2023\status ieg alunos\INSUCESSO\ciencias da terra\2018.2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03213" y="-227013"/>
            <a:ext cx="9752013" cy="73136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248923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pt-BR" b="1" i="1" dirty="0" smtClean="0">
                <a:ln w="11430"/>
                <a:solidFill>
                  <a:schemeClr val="accent6">
                    <a:lumMod val="50000"/>
                  </a:schemeClr>
                </a:solidFill>
                <a:effectLst>
                  <a:glow rad="139700">
                    <a:schemeClr val="accent3">
                      <a:satMod val="175000"/>
                      <a:alpha val="40000"/>
                    </a:schemeClr>
                  </a:glow>
                </a:effectLst>
              </a:rPr>
              <a:t>CAC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algn="ctr">
              <a:buNone/>
            </a:pPr>
            <a:r>
              <a:rPr lang="pt-BR" sz="3900" b="1" dirty="0" smtClean="0">
                <a:solidFill>
                  <a:srgbClr val="C00000"/>
                </a:solidFill>
              </a:rPr>
              <a:t>Caracterização regimental</a:t>
            </a:r>
          </a:p>
          <a:p>
            <a:pPr algn="ctr">
              <a:buNone/>
            </a:pPr>
            <a:endParaRPr lang="pt-BR" b="1" dirty="0" smtClean="0"/>
          </a:p>
          <a:p>
            <a:pPr algn="just">
              <a:lnSpc>
                <a:spcPct val="120000"/>
              </a:lnSpc>
              <a:buNone/>
            </a:pPr>
            <a:r>
              <a:rPr lang="pt-BR" dirty="0" smtClean="0"/>
              <a:t>     A Coordenadoria Acadêmica é responsável pela supervisão geral e </a:t>
            </a:r>
            <a:r>
              <a:rPr lang="pt-BR" u="sng" dirty="0" smtClean="0"/>
              <a:t>articulação</a:t>
            </a:r>
            <a:r>
              <a:rPr lang="pt-BR" dirty="0" smtClean="0"/>
              <a:t> de ações das </a:t>
            </a:r>
            <a:r>
              <a:rPr lang="pt-BR" u="sng" dirty="0" smtClean="0"/>
              <a:t>Coordenadorias de Apoio Acadêmico e de Assistência aos cursos</a:t>
            </a:r>
            <a:r>
              <a:rPr lang="pt-BR" dirty="0" smtClean="0"/>
              <a:t>, objetivando a </a:t>
            </a:r>
            <a:r>
              <a:rPr lang="pt-BR" u="sng" dirty="0" smtClean="0"/>
              <a:t>promoção e o monitoramento de estratégias em prol da permanência e êxito</a:t>
            </a:r>
            <a:r>
              <a:rPr lang="pt-BR" dirty="0" smtClean="0"/>
              <a:t> dos estudantes, com </a:t>
            </a:r>
            <a:r>
              <a:rPr lang="pt-BR" u="sng" dirty="0" smtClean="0"/>
              <a:t>foco na qualificação dos processos de ensino e de aprendizagem.</a:t>
            </a:r>
          </a:p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3ED29-6587-446F-8C48-53BB1E30288B}" type="slidenum">
              <a:rPr lang="pt-BR" smtClean="0"/>
              <a:pPr/>
              <a:t>2</a:t>
            </a:fld>
            <a:endParaRPr lang="pt-BR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Número de Slid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3ED29-6587-446F-8C48-53BB1E30288B}" type="slidenum">
              <a:rPr lang="pt-BR" smtClean="0"/>
              <a:pPr/>
              <a:t>20</a:t>
            </a:fld>
            <a:endParaRPr lang="pt-BR"/>
          </a:p>
        </p:txBody>
      </p:sp>
      <p:pic>
        <p:nvPicPr>
          <p:cNvPr id="12290" name="Picture 2" descr="C:\Users\CAC_IEG\Desktop\IEG 2023\status ieg alunos\INSUCESSO\ciencias da terra\2019.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03213" y="-227013"/>
            <a:ext cx="9752013" cy="73136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9652140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Número de Slid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3ED29-6587-446F-8C48-53BB1E30288B}" type="slidenum">
              <a:rPr lang="pt-BR" smtClean="0"/>
              <a:pPr/>
              <a:t>21</a:t>
            </a:fld>
            <a:endParaRPr lang="pt-BR"/>
          </a:p>
        </p:txBody>
      </p:sp>
      <p:pic>
        <p:nvPicPr>
          <p:cNvPr id="3" name="Picture 2" descr="C:\Users\CAC_IEG\Desktop\IEG 2023\status ieg alunos\INSUCESSO\ciencias da terra\2019.2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03213" y="-227013"/>
            <a:ext cx="9752013" cy="73136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3648050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Número de Slid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3ED29-6587-446F-8C48-53BB1E30288B}" type="slidenum">
              <a:rPr lang="pt-BR" smtClean="0"/>
              <a:pPr/>
              <a:t>22</a:t>
            </a:fld>
            <a:endParaRPr lang="pt-BR"/>
          </a:p>
        </p:txBody>
      </p:sp>
      <p:pic>
        <p:nvPicPr>
          <p:cNvPr id="14338" name="Picture 2" descr="C:\Users\CAC_IEG\Desktop\IEG 2023\status ieg alunos\INSUCESSO\ciencias da terra\2020.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03213" y="-227013"/>
            <a:ext cx="9752013" cy="73136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3042446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Número de Slid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3ED29-6587-446F-8C48-53BB1E30288B}" type="slidenum">
              <a:rPr lang="pt-BR" smtClean="0"/>
              <a:pPr/>
              <a:t>23</a:t>
            </a:fld>
            <a:endParaRPr lang="pt-BR"/>
          </a:p>
        </p:txBody>
      </p:sp>
      <p:pic>
        <p:nvPicPr>
          <p:cNvPr id="15362" name="Picture 2" descr="C:\Users\CAC_IEG\Desktop\IEG 2023\status ieg alunos\INSUCESSO\ciencias da terra\2020.2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03213" y="-227013"/>
            <a:ext cx="9752013" cy="73136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3533717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Número de Slid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3ED29-6587-446F-8C48-53BB1E30288B}" type="slidenum">
              <a:rPr lang="pt-BR" smtClean="0"/>
              <a:pPr/>
              <a:t>24</a:t>
            </a:fld>
            <a:endParaRPr lang="pt-BR"/>
          </a:p>
        </p:txBody>
      </p:sp>
      <p:pic>
        <p:nvPicPr>
          <p:cNvPr id="16386" name="Picture 2" descr="C:\Users\CAC_IEG\Desktop\IEG 2023\status ieg alunos\INSUCESSO\ciencias da terra\2021.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03213" y="-227013"/>
            <a:ext cx="9752013" cy="73136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0506189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Número de Slid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3ED29-6587-446F-8C48-53BB1E30288B}" type="slidenum">
              <a:rPr lang="pt-BR" smtClean="0"/>
              <a:pPr/>
              <a:t>25</a:t>
            </a:fld>
            <a:endParaRPr lang="pt-BR"/>
          </a:p>
        </p:txBody>
      </p:sp>
      <p:pic>
        <p:nvPicPr>
          <p:cNvPr id="17410" name="Picture 2" descr="C:\Users\CAC_IEG\Desktop\IEG 2023\status ieg alunos\INSUCESSO\ciencias da terra\2021.2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03213" y="-227013"/>
            <a:ext cx="9752013" cy="73136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8359190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Número de Slid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3ED29-6587-446F-8C48-53BB1E30288B}" type="slidenum">
              <a:rPr lang="pt-BR" smtClean="0"/>
              <a:pPr/>
              <a:t>26</a:t>
            </a:fld>
            <a:endParaRPr lang="pt-BR"/>
          </a:p>
        </p:txBody>
      </p:sp>
      <p:pic>
        <p:nvPicPr>
          <p:cNvPr id="18434" name="Picture 2" descr="C:\Users\CAC_IEG\Desktop\IEG 2023\status ieg alunos\INSUCESSO\ciencias da terra\2022.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03213" y="-227013"/>
            <a:ext cx="9752013" cy="73136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0928487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Número de Slid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3ED29-6587-446F-8C48-53BB1E30288B}" type="slidenum">
              <a:rPr lang="pt-BR" smtClean="0"/>
              <a:pPr/>
              <a:t>27</a:t>
            </a:fld>
            <a:endParaRPr lang="pt-BR"/>
          </a:p>
        </p:txBody>
      </p:sp>
      <p:pic>
        <p:nvPicPr>
          <p:cNvPr id="19458" name="Picture 2" descr="C:\Users\CAC_IEG\Desktop\IEG 2023\status ieg alunos\INSUCESSO\ciencias da terra\2022.2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03213" y="-227013"/>
            <a:ext cx="9752013" cy="73136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0793720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Número de Slid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3ED29-6587-446F-8C48-53BB1E30288B}" type="slidenum">
              <a:rPr lang="pt-BR" smtClean="0"/>
              <a:pPr/>
              <a:t>28</a:t>
            </a:fld>
            <a:endParaRPr lang="pt-BR"/>
          </a:p>
        </p:txBody>
      </p:sp>
      <p:sp>
        <p:nvSpPr>
          <p:cNvPr id="3" name="Retângulo 2"/>
          <p:cNvSpPr/>
          <p:nvPr/>
        </p:nvSpPr>
        <p:spPr>
          <a:xfrm>
            <a:off x="35496" y="260649"/>
            <a:ext cx="9108504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3200" dirty="0" smtClean="0"/>
              <a:t>Possíveis ações </a:t>
            </a:r>
          </a:p>
          <a:p>
            <a:pPr algn="just"/>
            <a:r>
              <a:rPr lang="pt-BR" dirty="0" smtClean="0"/>
              <a:t>*</a:t>
            </a:r>
            <a:r>
              <a:rPr lang="pt-BR" sz="3200" dirty="0">
                <a:latin typeface="Times New Roman" pitchFamily="18" charset="0"/>
                <a:cs typeface="Times New Roman" pitchFamily="18" charset="0"/>
              </a:rPr>
              <a:t>Taxa de Reprovação:*   - *Geral:* </a:t>
            </a:r>
            <a:r>
              <a:rPr lang="pt-BR" sz="3200" dirty="0" smtClean="0">
                <a:latin typeface="Times New Roman" pitchFamily="18" charset="0"/>
                <a:cs typeface="Times New Roman" pitchFamily="18" charset="0"/>
              </a:rPr>
              <a:t>Calcular </a:t>
            </a:r>
            <a:r>
              <a:rPr lang="pt-BR" sz="3200" dirty="0">
                <a:latin typeface="Times New Roman" pitchFamily="18" charset="0"/>
                <a:cs typeface="Times New Roman" pitchFamily="18" charset="0"/>
              </a:rPr>
              <a:t>a taxa de reprovação média em todas as disciplinas.   - *Disciplina Específica:* </a:t>
            </a:r>
            <a:r>
              <a:rPr lang="pt-BR" sz="3200" dirty="0" smtClean="0">
                <a:latin typeface="Times New Roman" pitchFamily="18" charset="0"/>
                <a:cs typeface="Times New Roman" pitchFamily="18" charset="0"/>
              </a:rPr>
              <a:t>Analisar </a:t>
            </a:r>
            <a:r>
              <a:rPr lang="pt-BR" sz="3200" dirty="0">
                <a:latin typeface="Times New Roman" pitchFamily="18" charset="0"/>
                <a:cs typeface="Times New Roman" pitchFamily="18" charset="0"/>
              </a:rPr>
              <a:t>a taxa de reprovação em disciplinas específicas para identificar padrões</a:t>
            </a:r>
            <a:r>
              <a:rPr lang="pt-BR" sz="32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pt-BR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t-BR" sz="3200" dirty="0">
                <a:latin typeface="Times New Roman" pitchFamily="18" charset="0"/>
                <a:cs typeface="Times New Roman" pitchFamily="18" charset="0"/>
              </a:rPr>
              <a:t>2. *Frequência de Reprovação:*   - *Primeiro Ano vs. Anos Posteriores:* </a:t>
            </a:r>
            <a:r>
              <a:rPr lang="pt-BR" sz="3200" dirty="0" smtClean="0">
                <a:latin typeface="Times New Roman" pitchFamily="18" charset="0"/>
                <a:cs typeface="Times New Roman" pitchFamily="18" charset="0"/>
              </a:rPr>
              <a:t>Comparar </a:t>
            </a:r>
            <a:r>
              <a:rPr lang="pt-BR" sz="3200" dirty="0">
                <a:latin typeface="Times New Roman" pitchFamily="18" charset="0"/>
                <a:cs typeface="Times New Roman" pitchFamily="18" charset="0"/>
              </a:rPr>
              <a:t>as taxas de reprovação no primeiro ano com os anos posteriores.   - *Disciplinas Pré-requisito:* </a:t>
            </a:r>
            <a:r>
              <a:rPr lang="pt-BR" sz="3200" dirty="0" smtClean="0">
                <a:latin typeface="Times New Roman" pitchFamily="18" charset="0"/>
                <a:cs typeface="Times New Roman" pitchFamily="18" charset="0"/>
              </a:rPr>
              <a:t>Analisar </a:t>
            </a:r>
            <a:r>
              <a:rPr lang="pt-BR" sz="3200" dirty="0">
                <a:latin typeface="Times New Roman" pitchFamily="18" charset="0"/>
                <a:cs typeface="Times New Roman" pitchFamily="18" charset="0"/>
              </a:rPr>
              <a:t>se há reprovações em disciplinas que são pré-requisitos para outras, o que poderia estar causando um efeito cascata</a:t>
            </a:r>
          </a:p>
        </p:txBody>
      </p:sp>
    </p:spTree>
    <p:extLst>
      <p:ext uri="{BB962C8B-B14F-4D97-AF65-F5344CB8AC3E}">
        <p14:creationId xmlns:p14="http://schemas.microsoft.com/office/powerpoint/2010/main" val="291060366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Número de Slid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3ED29-6587-446F-8C48-53BB1E30288B}" type="slidenum">
              <a:rPr lang="pt-BR" smtClean="0"/>
              <a:pPr/>
              <a:t>29</a:t>
            </a:fld>
            <a:endParaRPr lang="pt-BR"/>
          </a:p>
        </p:txBody>
      </p:sp>
      <p:sp>
        <p:nvSpPr>
          <p:cNvPr id="3" name="Retângulo 2"/>
          <p:cNvSpPr/>
          <p:nvPr/>
        </p:nvSpPr>
        <p:spPr>
          <a:xfrm>
            <a:off x="107504" y="260648"/>
            <a:ext cx="8820472" cy="64940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3200" dirty="0">
                <a:latin typeface="Times New Roman" pitchFamily="18" charset="0"/>
                <a:cs typeface="Times New Roman" pitchFamily="18" charset="0"/>
              </a:rPr>
              <a:t>3. *Desempenho por Tópico:*   - *</a:t>
            </a:r>
            <a:r>
              <a:rPr lang="pt-BR" sz="3200" dirty="0" smtClean="0">
                <a:latin typeface="Times New Roman" pitchFamily="18" charset="0"/>
                <a:cs typeface="Times New Roman" pitchFamily="18" charset="0"/>
              </a:rPr>
              <a:t>Identificar </a:t>
            </a:r>
            <a:r>
              <a:rPr lang="pt-BR" sz="3200" dirty="0">
                <a:latin typeface="Times New Roman" pitchFamily="18" charset="0"/>
                <a:cs typeface="Times New Roman" pitchFamily="18" charset="0"/>
              </a:rPr>
              <a:t>Dificuldades:* </a:t>
            </a:r>
            <a:r>
              <a:rPr lang="pt-BR" sz="3200" dirty="0" smtClean="0">
                <a:latin typeface="Times New Roman" pitchFamily="18" charset="0"/>
                <a:cs typeface="Times New Roman" pitchFamily="18" charset="0"/>
              </a:rPr>
              <a:t>Determinar </a:t>
            </a:r>
            <a:r>
              <a:rPr lang="pt-BR" sz="3200" dirty="0">
                <a:latin typeface="Times New Roman" pitchFamily="18" charset="0"/>
                <a:cs typeface="Times New Roman" pitchFamily="18" charset="0"/>
              </a:rPr>
              <a:t>se há tópicos específicos em que os alunos têm dificuldades consistentes.   - *Comparação com Outros Anos:* Compare o desempenho dos alunos no mesmo tópico ao longo dos </a:t>
            </a:r>
            <a:r>
              <a:rPr lang="pt-BR" sz="3200" dirty="0" smtClean="0">
                <a:latin typeface="Times New Roman" pitchFamily="18" charset="0"/>
                <a:cs typeface="Times New Roman" pitchFamily="18" charset="0"/>
              </a:rPr>
              <a:t>anos.</a:t>
            </a:r>
          </a:p>
          <a:p>
            <a:pPr algn="just"/>
            <a:r>
              <a:rPr lang="pt-BR" sz="3200" dirty="0" smtClean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pt-BR" sz="3200" dirty="0">
                <a:latin typeface="Times New Roman" pitchFamily="18" charset="0"/>
                <a:cs typeface="Times New Roman" pitchFamily="18" charset="0"/>
              </a:rPr>
              <a:t>. *Participação e Envolvimento:*   - *Taxa de Participação:* </a:t>
            </a:r>
            <a:r>
              <a:rPr lang="pt-BR" sz="3200" dirty="0" smtClean="0">
                <a:latin typeface="Times New Roman" pitchFamily="18" charset="0"/>
                <a:cs typeface="Times New Roman" pitchFamily="18" charset="0"/>
              </a:rPr>
              <a:t>Analisar </a:t>
            </a:r>
            <a:r>
              <a:rPr lang="pt-BR" sz="3200" dirty="0">
                <a:latin typeface="Times New Roman" pitchFamily="18" charset="0"/>
                <a:cs typeface="Times New Roman" pitchFamily="18" charset="0"/>
              </a:rPr>
              <a:t>a participação dos alunos em aulas, atividades e grupos de estudo.   </a:t>
            </a:r>
            <a:r>
              <a:rPr lang="pt-BR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t-BR" sz="3200" dirty="0">
                <a:latin typeface="Times New Roman" pitchFamily="18" charset="0"/>
                <a:cs typeface="Times New Roman" pitchFamily="18" charset="0"/>
              </a:rPr>
              <a:t>*Envolvimento em Atividades Extracurriculares:* </a:t>
            </a:r>
            <a:r>
              <a:rPr lang="pt-BR" sz="3200" dirty="0" smtClean="0">
                <a:latin typeface="Times New Roman" pitchFamily="18" charset="0"/>
                <a:cs typeface="Times New Roman" pitchFamily="18" charset="0"/>
              </a:rPr>
              <a:t>Ver </a:t>
            </a:r>
            <a:r>
              <a:rPr lang="pt-BR" sz="3200" dirty="0">
                <a:latin typeface="Times New Roman" pitchFamily="18" charset="0"/>
                <a:cs typeface="Times New Roman" pitchFamily="18" charset="0"/>
              </a:rPr>
              <a:t>se há correlação entre o envolvimento em atividades extracurriculares e o desempenho acadêmico.</a:t>
            </a:r>
          </a:p>
        </p:txBody>
      </p:sp>
    </p:spTree>
    <p:extLst>
      <p:ext uri="{BB962C8B-B14F-4D97-AF65-F5344CB8AC3E}">
        <p14:creationId xmlns:p14="http://schemas.microsoft.com/office/powerpoint/2010/main" val="15190635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C00000"/>
                </a:solidFill>
              </a:rPr>
              <a:t/>
            </a:r>
            <a:br>
              <a:rPr lang="en-US" dirty="0" smtClean="0">
                <a:solidFill>
                  <a:srgbClr val="C00000"/>
                </a:solidFill>
              </a:rPr>
            </a:br>
            <a:r>
              <a:rPr lang="en-US" sz="3600" b="1" dirty="0" err="1" smtClean="0">
                <a:solidFill>
                  <a:srgbClr val="C00000"/>
                </a:solidFill>
              </a:rPr>
              <a:t>Desafios</a:t>
            </a:r>
            <a:r>
              <a:rPr lang="en-US" sz="3600" b="1" dirty="0" smtClean="0">
                <a:solidFill>
                  <a:srgbClr val="C00000"/>
                </a:solidFill>
              </a:rPr>
              <a:t> - cac</a:t>
            </a:r>
            <a:r>
              <a:rPr lang="en-US" b="1" dirty="0" smtClean="0"/>
              <a:t/>
            </a:r>
            <a:br>
              <a:rPr lang="en-US" b="1" dirty="0" smtClean="0"/>
            </a:b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algn="just">
              <a:lnSpc>
                <a:spcPct val="120000"/>
              </a:lnSpc>
            </a:pPr>
            <a:r>
              <a:rPr lang="pt-BR" u="sng" dirty="0" smtClean="0"/>
              <a:t>Articulação </a:t>
            </a:r>
            <a:r>
              <a:rPr lang="pt-BR" u="sng" dirty="0" err="1" smtClean="0"/>
              <a:t>ensino-pesquisa-extensão</a:t>
            </a:r>
            <a:r>
              <a:rPr lang="pt-BR" u="sng" dirty="0" smtClean="0"/>
              <a:t>,</a:t>
            </a:r>
            <a:r>
              <a:rPr lang="pt-BR" dirty="0" smtClean="0"/>
              <a:t> com foco na aprendizagem, permanência e êxito</a:t>
            </a:r>
          </a:p>
          <a:p>
            <a:pPr algn="just">
              <a:lnSpc>
                <a:spcPct val="120000"/>
              </a:lnSpc>
            </a:pPr>
            <a:endParaRPr lang="pt-BR" dirty="0" smtClean="0"/>
          </a:p>
          <a:p>
            <a:pPr algn="just">
              <a:lnSpc>
                <a:spcPct val="120000"/>
              </a:lnSpc>
            </a:pPr>
            <a:r>
              <a:rPr lang="pt-BR" u="sng" dirty="0" smtClean="0"/>
              <a:t>Problematização do (IN) sucesso acadêmico e dos sentidos de qualidade </a:t>
            </a:r>
            <a:r>
              <a:rPr lang="pt-BR" dirty="0" smtClean="0"/>
              <a:t>da ação educativa no âmbito do ieg.</a:t>
            </a:r>
          </a:p>
          <a:p>
            <a:pPr algn="just">
              <a:lnSpc>
                <a:spcPct val="120000"/>
              </a:lnSpc>
            </a:pPr>
            <a:endParaRPr lang="pt-BR" dirty="0" smtClean="0"/>
          </a:p>
          <a:p>
            <a:pPr algn="just">
              <a:lnSpc>
                <a:spcPct val="120000"/>
              </a:lnSpc>
            </a:pPr>
            <a:r>
              <a:rPr lang="pt-BR" u="sng" dirty="0" err="1" smtClean="0"/>
              <a:t>Potencialização</a:t>
            </a:r>
            <a:r>
              <a:rPr lang="pt-BR" u="sng" dirty="0" smtClean="0"/>
              <a:t> e articulação das instâncias educativas </a:t>
            </a:r>
            <a:r>
              <a:rPr lang="pt-BR" dirty="0" smtClean="0"/>
              <a:t>atreladas ao departamento, com foco na permanência e êxito dos estudantes</a:t>
            </a:r>
          </a:p>
          <a:p>
            <a:pPr algn="just">
              <a:lnSpc>
                <a:spcPct val="120000"/>
              </a:lnSpc>
            </a:pPr>
            <a:endParaRPr lang="pt-BR" dirty="0" smtClean="0"/>
          </a:p>
          <a:p>
            <a:pPr algn="just">
              <a:lnSpc>
                <a:spcPct val="120000"/>
              </a:lnSpc>
            </a:pPr>
            <a:r>
              <a:rPr lang="pt-BR" u="sng" dirty="0" smtClean="0"/>
              <a:t>Transposição da agenda regulatória paramétrica</a:t>
            </a:r>
            <a:r>
              <a:rPr lang="pt-BR" dirty="0" smtClean="0"/>
              <a:t> no tratamento do (in</a:t>
            </a:r>
            <a:r>
              <a:rPr lang="pt-BR" smtClean="0"/>
              <a:t>) sucesso </a:t>
            </a:r>
            <a:r>
              <a:rPr lang="pt-BR" dirty="0" smtClean="0"/>
              <a:t>acadêmico.</a:t>
            </a:r>
          </a:p>
          <a:p>
            <a:pPr marL="0" indent="0" algn="ctr">
              <a:buNone/>
            </a:pPr>
            <a:endParaRPr lang="pt-BR" sz="1100" b="1" dirty="0" smtClean="0"/>
          </a:p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3ED29-6587-446F-8C48-53BB1E30288B}" type="slidenum">
              <a:rPr lang="pt-BR" smtClean="0"/>
              <a:pPr/>
              <a:t>3</a:t>
            </a:fld>
            <a:endParaRPr lang="pt-BR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Número de Slid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3ED29-6587-446F-8C48-53BB1E30288B}" type="slidenum">
              <a:rPr lang="pt-BR" smtClean="0"/>
              <a:pPr/>
              <a:t>30</a:t>
            </a:fld>
            <a:endParaRPr lang="pt-BR"/>
          </a:p>
        </p:txBody>
      </p:sp>
      <p:sp>
        <p:nvSpPr>
          <p:cNvPr id="3" name="Retângulo 2"/>
          <p:cNvSpPr/>
          <p:nvPr/>
        </p:nvSpPr>
        <p:spPr>
          <a:xfrm>
            <a:off x="42170" y="476672"/>
            <a:ext cx="9073008" cy="64940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3200" dirty="0">
                <a:latin typeface="Times New Roman" pitchFamily="18" charset="0"/>
                <a:cs typeface="Times New Roman" pitchFamily="18" charset="0"/>
              </a:rPr>
              <a:t>5. *Apoio aos Alunos:*   - *Acesso a Recursos:* </a:t>
            </a:r>
            <a:r>
              <a:rPr lang="pt-BR" sz="3200" dirty="0" smtClean="0">
                <a:latin typeface="Times New Roman" pitchFamily="18" charset="0"/>
                <a:cs typeface="Times New Roman" pitchFamily="18" charset="0"/>
              </a:rPr>
              <a:t>Avaliar </a:t>
            </a:r>
            <a:r>
              <a:rPr lang="pt-BR" sz="3200" dirty="0">
                <a:latin typeface="Times New Roman" pitchFamily="18" charset="0"/>
                <a:cs typeface="Times New Roman" pitchFamily="18" charset="0"/>
              </a:rPr>
              <a:t>se os alunos têm acesso adequado a materiais de estudo, bibliotecas e recursos online. </a:t>
            </a:r>
            <a:endParaRPr lang="pt-BR" sz="32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pt-BR" sz="32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pt-BR" sz="3200" dirty="0">
                <a:latin typeface="Times New Roman" pitchFamily="18" charset="0"/>
                <a:cs typeface="Times New Roman" pitchFamily="18" charset="0"/>
              </a:rPr>
              <a:t>- *Apoio Tutoria:* </a:t>
            </a:r>
            <a:r>
              <a:rPr lang="pt-BR" sz="3200" dirty="0" smtClean="0">
                <a:latin typeface="Times New Roman" pitchFamily="18" charset="0"/>
                <a:cs typeface="Times New Roman" pitchFamily="18" charset="0"/>
              </a:rPr>
              <a:t>Analisar </a:t>
            </a:r>
            <a:r>
              <a:rPr lang="pt-BR" sz="3200" dirty="0">
                <a:latin typeface="Times New Roman" pitchFamily="18" charset="0"/>
                <a:cs typeface="Times New Roman" pitchFamily="18" charset="0"/>
              </a:rPr>
              <a:t>se há programas de tutoria eficazes para os alunos que estão enfrentando dificuldades</a:t>
            </a:r>
            <a:r>
              <a:rPr lang="pt-BR" sz="32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pt-BR" sz="3200" dirty="0" smtClean="0">
                <a:latin typeface="Times New Roman" pitchFamily="18" charset="0"/>
                <a:cs typeface="Times New Roman" pitchFamily="18" charset="0"/>
              </a:rPr>
              <a:t> 6</a:t>
            </a:r>
            <a:r>
              <a:rPr lang="pt-BR" sz="3200" dirty="0">
                <a:latin typeface="Times New Roman" pitchFamily="18" charset="0"/>
                <a:cs typeface="Times New Roman" pitchFamily="18" charset="0"/>
              </a:rPr>
              <a:t>. *Avaliação de Métodos de Ensino:*   - *Estilo de Ensino:* </a:t>
            </a:r>
            <a:r>
              <a:rPr lang="pt-BR" sz="3200" dirty="0" smtClean="0">
                <a:latin typeface="Times New Roman" pitchFamily="18" charset="0"/>
                <a:cs typeface="Times New Roman" pitchFamily="18" charset="0"/>
              </a:rPr>
              <a:t>Avaliar </a:t>
            </a:r>
            <a:r>
              <a:rPr lang="pt-BR" sz="3200" dirty="0">
                <a:latin typeface="Times New Roman" pitchFamily="18" charset="0"/>
                <a:cs typeface="Times New Roman" pitchFamily="18" charset="0"/>
              </a:rPr>
              <a:t>se diferentes métodos de ensino (aulas expositivas, ensino prático, estudos de caso) afetam as taxas de reprovação.   - *Feedback dos Alunos:* </a:t>
            </a:r>
            <a:endParaRPr lang="pt-BR" sz="32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pt-BR" sz="3200" dirty="0" smtClean="0">
                <a:latin typeface="Times New Roman" pitchFamily="18" charset="0"/>
                <a:cs typeface="Times New Roman" pitchFamily="18" charset="0"/>
              </a:rPr>
              <a:t>Considerar </a:t>
            </a:r>
            <a:r>
              <a:rPr lang="pt-BR" sz="3200" dirty="0">
                <a:latin typeface="Times New Roman" pitchFamily="18" charset="0"/>
                <a:cs typeface="Times New Roman" pitchFamily="18" charset="0"/>
              </a:rPr>
              <a:t>pesquisas de satisfação dos alunos para entender as percepções sobre a qualidade do ensino.</a:t>
            </a:r>
          </a:p>
        </p:txBody>
      </p:sp>
    </p:spTree>
    <p:extLst>
      <p:ext uri="{BB962C8B-B14F-4D97-AF65-F5344CB8AC3E}">
        <p14:creationId xmlns:p14="http://schemas.microsoft.com/office/powerpoint/2010/main" val="617299661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Número de Slid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3ED29-6587-446F-8C48-53BB1E30288B}" type="slidenum">
              <a:rPr lang="pt-BR" smtClean="0"/>
              <a:pPr/>
              <a:t>31</a:t>
            </a:fld>
            <a:endParaRPr lang="pt-BR"/>
          </a:p>
        </p:txBody>
      </p:sp>
      <p:sp>
        <p:nvSpPr>
          <p:cNvPr id="3" name="Retângulo 2"/>
          <p:cNvSpPr/>
          <p:nvPr/>
        </p:nvSpPr>
        <p:spPr>
          <a:xfrm>
            <a:off x="35496" y="0"/>
            <a:ext cx="9108504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3200" dirty="0">
                <a:latin typeface="Times New Roman" pitchFamily="18" charset="0"/>
                <a:cs typeface="Times New Roman" pitchFamily="18" charset="0"/>
              </a:rPr>
              <a:t>7. *Fatores Socioeconômicos e Demográficos:*   - *Análise Demográfica:* </a:t>
            </a:r>
            <a:r>
              <a:rPr lang="pt-BR" sz="3200" dirty="0" smtClean="0">
                <a:latin typeface="Times New Roman" pitchFamily="18" charset="0"/>
                <a:cs typeface="Times New Roman" pitchFamily="18" charset="0"/>
              </a:rPr>
              <a:t>Analisar </a:t>
            </a:r>
            <a:r>
              <a:rPr lang="pt-BR" sz="3200" dirty="0">
                <a:latin typeface="Times New Roman" pitchFamily="18" charset="0"/>
                <a:cs typeface="Times New Roman" pitchFamily="18" charset="0"/>
              </a:rPr>
              <a:t>se certos grupos demográficos enfrentam taxas de reprovação mais altas.   - *Fatores Socioeconômicos:* Considere se fatores socioeconômicos, como status financeiro, afetam o desempenho dos alunos</a:t>
            </a:r>
            <a:r>
              <a:rPr lang="pt-BR" sz="32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pt-BR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t-BR" sz="3200" dirty="0">
                <a:latin typeface="Times New Roman" pitchFamily="18" charset="0"/>
                <a:cs typeface="Times New Roman" pitchFamily="18" charset="0"/>
              </a:rPr>
              <a:t>8. *Intervenções e Acompanhamento</a:t>
            </a:r>
            <a:r>
              <a:rPr lang="pt-BR" sz="32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pt-BR" sz="3200" dirty="0">
                <a:latin typeface="Times New Roman" pitchFamily="18" charset="0"/>
                <a:cs typeface="Times New Roman" pitchFamily="18" charset="0"/>
              </a:rPr>
              <a:t>*Estratégias de Intervenção:* </a:t>
            </a:r>
            <a:r>
              <a:rPr lang="pt-BR" sz="3200" dirty="0" smtClean="0">
                <a:latin typeface="Times New Roman" pitchFamily="18" charset="0"/>
                <a:cs typeface="Times New Roman" pitchFamily="18" charset="0"/>
              </a:rPr>
              <a:t>Avaliar </a:t>
            </a:r>
            <a:r>
              <a:rPr lang="pt-BR" sz="3200" dirty="0">
                <a:latin typeface="Times New Roman" pitchFamily="18" charset="0"/>
                <a:cs typeface="Times New Roman" pitchFamily="18" charset="0"/>
              </a:rPr>
              <a:t>a eficácia das estratégias de intervenção implementadas para ajudar os alunos em risco.   - *Acompanhamento Individual:* </a:t>
            </a:r>
            <a:r>
              <a:rPr lang="pt-BR" sz="3200" dirty="0" smtClean="0">
                <a:latin typeface="Times New Roman" pitchFamily="18" charset="0"/>
                <a:cs typeface="Times New Roman" pitchFamily="18" charset="0"/>
              </a:rPr>
              <a:t>Analisar </a:t>
            </a:r>
            <a:r>
              <a:rPr lang="pt-BR" sz="3200" dirty="0">
                <a:latin typeface="Times New Roman" pitchFamily="18" charset="0"/>
                <a:cs typeface="Times New Roman" pitchFamily="18" charset="0"/>
              </a:rPr>
              <a:t>se há acompanhamento individual para os alunos que estão em risco de reprovação.</a:t>
            </a:r>
          </a:p>
        </p:txBody>
      </p:sp>
    </p:spTree>
    <p:extLst>
      <p:ext uri="{BB962C8B-B14F-4D97-AF65-F5344CB8AC3E}">
        <p14:creationId xmlns:p14="http://schemas.microsoft.com/office/powerpoint/2010/main" val="3281785491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Número de Slid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3ED29-6587-446F-8C48-53BB1E30288B}" type="slidenum">
              <a:rPr lang="pt-BR" smtClean="0"/>
              <a:pPr/>
              <a:t>32</a:t>
            </a:fld>
            <a:endParaRPr lang="pt-BR"/>
          </a:p>
        </p:txBody>
      </p:sp>
      <p:sp>
        <p:nvSpPr>
          <p:cNvPr id="3" name="Retângulo 2"/>
          <p:cNvSpPr/>
          <p:nvPr/>
        </p:nvSpPr>
        <p:spPr>
          <a:xfrm>
            <a:off x="30061" y="1556792"/>
            <a:ext cx="9144000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3200" dirty="0">
                <a:latin typeface="Times New Roman" pitchFamily="18" charset="0"/>
                <a:cs typeface="Times New Roman" pitchFamily="18" charset="0"/>
              </a:rPr>
              <a:t>9. *Feedback dos Professores:*   - *Feedback Qualitativo:* Considere o feedback qualitativo dos professores sobre o desempenho dos alunos e as razões para a reprovação</a:t>
            </a:r>
            <a:r>
              <a:rPr lang="pt-BR" sz="3200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algn="just"/>
            <a:r>
              <a:rPr lang="pt-BR" sz="3200" dirty="0" smtClean="0">
                <a:latin typeface="Times New Roman" pitchFamily="18" charset="0"/>
                <a:cs typeface="Times New Roman" pitchFamily="18" charset="0"/>
              </a:rPr>
              <a:t>10</a:t>
            </a:r>
            <a:r>
              <a:rPr lang="pt-BR" sz="3200" dirty="0">
                <a:latin typeface="Times New Roman" pitchFamily="18" charset="0"/>
                <a:cs typeface="Times New Roman" pitchFamily="18" charset="0"/>
              </a:rPr>
              <a:t>. *Análise Longitudinal:*   - *Tendências ao Longo do Tempo:* Analise as tendências de reprovação ao longo de vários anos para identificar melhorias ou áreas problemáticas persistentes.</a:t>
            </a:r>
          </a:p>
        </p:txBody>
      </p:sp>
    </p:spTree>
    <p:extLst>
      <p:ext uri="{BB962C8B-B14F-4D97-AF65-F5344CB8AC3E}">
        <p14:creationId xmlns:p14="http://schemas.microsoft.com/office/powerpoint/2010/main" val="3312467135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571480"/>
            <a:ext cx="8229600" cy="846158"/>
          </a:xfrm>
        </p:spPr>
        <p:txBody>
          <a:bodyPr>
            <a:normAutofit/>
          </a:bodyPr>
          <a:lstStyle/>
          <a:p>
            <a:pPr algn="r"/>
            <a:r>
              <a:rPr lang="pt-BR" sz="4000" b="1" i="1" dirty="0" smtClean="0">
                <a:ln w="11430"/>
                <a:solidFill>
                  <a:schemeClr val="accent6">
                    <a:lumMod val="50000"/>
                  </a:schemeClr>
                </a:solidFill>
                <a:effectLst>
                  <a:glow rad="139700">
                    <a:schemeClr val="accent3">
                      <a:satMod val="175000"/>
                      <a:alpha val="40000"/>
                    </a:schemeClr>
                  </a:glow>
                </a:effectLst>
              </a:rPr>
              <a:t>Pesquisas futuras</a:t>
            </a:r>
            <a:endParaRPr lang="pt-BR" sz="4000" b="1" i="1" dirty="0">
              <a:ln w="11430"/>
              <a:solidFill>
                <a:schemeClr val="accent6">
                  <a:lumMod val="50000"/>
                </a:schemeClr>
              </a:solidFill>
              <a:effectLst>
                <a:glow rad="139700">
                  <a:schemeClr val="accent3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556792"/>
            <a:ext cx="8229600" cy="4586852"/>
          </a:xfrm>
        </p:spPr>
        <p:txBody>
          <a:bodyPr>
            <a:noAutofit/>
          </a:bodyPr>
          <a:lstStyle/>
          <a:p>
            <a:pPr algn="just"/>
            <a:r>
              <a:rPr lang="pt-BR" sz="2400" dirty="0" smtClean="0"/>
              <a:t>Como perspectiva de continuidade do trabalho, pretende-se elaborar instrumentos que sirvam como referência para a realização de pesquisas de caráter qualitativo, visando o aprofundamento de questões relevantes identificadas neste primeiro diagnóstico.</a:t>
            </a:r>
            <a:endParaRPr lang="pt-BR" sz="2400" smtClean="0"/>
          </a:p>
          <a:p>
            <a:pPr algn="just">
              <a:spcBef>
                <a:spcPts val="0"/>
              </a:spcBef>
              <a:buNone/>
            </a:pPr>
            <a:endParaRPr lang="pt-BR" sz="900" dirty="0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059944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571480"/>
            <a:ext cx="8229600" cy="846158"/>
          </a:xfrm>
        </p:spPr>
        <p:txBody>
          <a:bodyPr>
            <a:normAutofit/>
          </a:bodyPr>
          <a:lstStyle/>
          <a:p>
            <a:pPr algn="r"/>
            <a:r>
              <a:rPr lang="pt-BR" sz="4000" b="1" i="1" smtClean="0">
                <a:ln w="11430"/>
                <a:solidFill>
                  <a:schemeClr val="accent6">
                    <a:lumMod val="50000"/>
                  </a:schemeClr>
                </a:solidFill>
                <a:effectLst>
                  <a:glow rad="139700">
                    <a:schemeClr val="accent3">
                      <a:satMod val="175000"/>
                      <a:alpha val="40000"/>
                    </a:schemeClr>
                  </a:glow>
                </a:effectLst>
              </a:rPr>
              <a:t>Referências </a:t>
            </a:r>
            <a:endParaRPr lang="pt-BR" sz="4000" b="1" i="1" dirty="0">
              <a:ln w="11430"/>
              <a:solidFill>
                <a:schemeClr val="accent6">
                  <a:lumMod val="50000"/>
                </a:schemeClr>
              </a:solidFill>
              <a:effectLst>
                <a:glow rad="139700">
                  <a:schemeClr val="accent3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556792"/>
            <a:ext cx="8229600" cy="4586852"/>
          </a:xfrm>
        </p:spPr>
        <p:txBody>
          <a:bodyPr>
            <a:no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pt-BR" sz="1400" dirty="0"/>
              <a:t>ARROYO, Miguel G. Fracasso/Sucesso: um pesadelo que perturba nossos sonhos. In: Em Aberto. Brasília, v.17, n. 71, p. 33-40, 2000. </a:t>
            </a:r>
            <a:endParaRPr lang="pt-BR" sz="1400" dirty="0" smtClean="0"/>
          </a:p>
          <a:p>
            <a:pPr marL="0" indent="0">
              <a:spcBef>
                <a:spcPts val="0"/>
              </a:spcBef>
              <a:buNone/>
            </a:pPr>
            <a:r>
              <a:rPr lang="pt-BR" sz="1400" dirty="0"/>
              <a:t>FRIGOTTO, Gaudêncio. A produtividade da escola improdutiva: um (</a:t>
            </a:r>
            <a:r>
              <a:rPr lang="pt-BR" sz="1400" dirty="0" err="1"/>
              <a:t>re</a:t>
            </a:r>
            <a:r>
              <a:rPr lang="pt-BR" sz="1400" dirty="0"/>
              <a:t>)exame das  relações entre educação e estrutura econômico-social capitalista. São Paulo:     Cortez, 2010. </a:t>
            </a:r>
            <a:endParaRPr lang="pt-BR" sz="1400" dirty="0" smtClean="0"/>
          </a:p>
          <a:p>
            <a:pPr marL="0" indent="0">
              <a:spcBef>
                <a:spcPts val="0"/>
              </a:spcBef>
              <a:buNone/>
            </a:pPr>
            <a:r>
              <a:rPr lang="pt-BR" sz="1400" dirty="0" smtClean="0"/>
              <a:t>INSTITUTO FEDERAL SUL-RIO-GRANDENSE. Documento Síntese do PEIPEE do IFSul. Disponível em http://www.ifsul.edu.br/regulamentos-institucionais. Acesso em OUTUBRO/2023.</a:t>
            </a:r>
          </a:p>
          <a:p>
            <a:pPr marL="0" indent="0">
              <a:spcBef>
                <a:spcPts val="0"/>
              </a:spcBef>
              <a:buNone/>
            </a:pPr>
            <a:r>
              <a:rPr lang="pt-BR" sz="1400" dirty="0" smtClean="0"/>
              <a:t>PONTIFÍCIA UNIVERSIDADE CATÓLICA DE MINAS GERAIS. Sistema Integrado de Bibliotecas. Orientações para elaboração de trabalhos técnicos científicos conforme a Associação Brasileira de Normas Técnicas (ABNT). 2 ed./ Elaboração: </a:t>
            </a:r>
            <a:r>
              <a:rPr lang="pt-BR" sz="1400" dirty="0" err="1" smtClean="0"/>
              <a:t>Roziane</a:t>
            </a:r>
            <a:r>
              <a:rPr lang="pt-BR" sz="1400" dirty="0" smtClean="0"/>
              <a:t> do Amparo Araújo </a:t>
            </a:r>
            <a:r>
              <a:rPr lang="pt-BR" sz="1400" dirty="0" err="1" smtClean="0"/>
              <a:t>Michielini</a:t>
            </a:r>
            <a:r>
              <a:rPr lang="pt-BR" sz="1400" dirty="0" smtClean="0"/>
              <a:t>. Belo Horizonte, 2016. Disponível em </a:t>
            </a:r>
            <a:r>
              <a:rPr lang="pt-BR" sz="1400" u="sng" dirty="0" smtClean="0">
                <a:hlinkClick r:id="rId3"/>
              </a:rPr>
              <a:t>www.pucminas.br/biblioteca</a:t>
            </a:r>
            <a:r>
              <a:rPr lang="pt-BR" sz="1400" dirty="0" smtClean="0"/>
              <a:t> . </a:t>
            </a:r>
            <a:r>
              <a:rPr lang="en-US" sz="1400" dirty="0" err="1" smtClean="0"/>
              <a:t>Acesso</a:t>
            </a:r>
            <a:r>
              <a:rPr lang="en-US" sz="1400" dirty="0" smtClean="0"/>
              <a:t> em 15 </a:t>
            </a:r>
            <a:r>
              <a:rPr lang="en-US" sz="1400" smtClean="0"/>
              <a:t>out </a:t>
            </a:r>
            <a:r>
              <a:rPr lang="en-US" sz="1400" smtClean="0"/>
              <a:t>2023</a:t>
            </a:r>
            <a:r>
              <a:rPr lang="en-US" sz="1400" dirty="0" smtClean="0"/>
              <a:t>.</a:t>
            </a:r>
            <a:endParaRPr lang="pt-BR" sz="1400" dirty="0" smtClean="0"/>
          </a:p>
          <a:p>
            <a:pPr lvl="1" algn="just">
              <a:spcBef>
                <a:spcPts val="0"/>
              </a:spcBef>
              <a:buNone/>
            </a:pPr>
            <a:endParaRPr lang="pt-BR" sz="1100" dirty="0" smtClean="0">
              <a:cs typeface="Arial" pitchFamily="34" charset="0"/>
            </a:endParaRPr>
          </a:p>
          <a:p>
            <a:pPr algn="just">
              <a:spcBef>
                <a:spcPts val="0"/>
              </a:spcBef>
              <a:buNone/>
            </a:pPr>
            <a:endParaRPr lang="pt-BR" sz="1100" dirty="0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14913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2071678"/>
            <a:ext cx="8229600" cy="4054485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pt-BR" sz="4400" b="1" dirty="0" smtClean="0">
                <a:solidFill>
                  <a:schemeClr val="accent2">
                    <a:lumMod val="75000"/>
                  </a:schemeClr>
                </a:solidFill>
              </a:rPr>
              <a:t>Relatórios de Indicadores Acadêmicos de Cursos </a:t>
            </a:r>
            <a:endParaRPr lang="pt-BR" sz="4400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3ED29-6587-446F-8C48-53BB1E30288B}" type="slidenum">
              <a:rPr lang="pt-BR" smtClean="0"/>
              <a:pPr/>
              <a:t>4</a:t>
            </a:fld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pt-BR" sz="4000" b="1" i="1" dirty="0" smtClean="0">
                <a:ln w="11430"/>
                <a:solidFill>
                  <a:schemeClr val="accent6">
                    <a:lumMod val="50000"/>
                  </a:schemeClr>
                </a:solidFill>
                <a:effectLst>
                  <a:glow rad="139700">
                    <a:schemeClr val="accent3">
                      <a:satMod val="175000"/>
                      <a:alpha val="40000"/>
                    </a:schemeClr>
                  </a:glow>
                </a:effectLst>
              </a:rPr>
              <a:t>Objetivos</a:t>
            </a:r>
            <a:endParaRPr lang="pt-BR" sz="4000" b="1" i="1" dirty="0">
              <a:ln w="11430"/>
              <a:solidFill>
                <a:schemeClr val="accent6">
                  <a:lumMod val="50000"/>
                </a:schemeClr>
              </a:solidFill>
              <a:effectLst>
                <a:glow rad="139700">
                  <a:schemeClr val="accent3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285860"/>
            <a:ext cx="8229600" cy="4857784"/>
          </a:xfrm>
        </p:spPr>
        <p:txBody>
          <a:bodyPr>
            <a:normAutofit fontScale="85000" lnSpcReduction="20000"/>
          </a:bodyPr>
          <a:lstStyle/>
          <a:p>
            <a:pPr algn="just">
              <a:buNone/>
            </a:pPr>
            <a:r>
              <a:rPr lang="pt-BR" sz="3800" b="1" dirty="0" smtClean="0">
                <a:solidFill>
                  <a:schemeClr val="accent6">
                    <a:lumMod val="50000"/>
                  </a:schemeClr>
                </a:solidFill>
                <a:cs typeface="Arial" pitchFamily="34" charset="0"/>
              </a:rPr>
              <a:t>Geral</a:t>
            </a:r>
          </a:p>
          <a:p>
            <a:pPr algn="just"/>
            <a:r>
              <a:rPr lang="pt-BR" sz="3000" dirty="0" smtClean="0">
                <a:cs typeface="Arial" pitchFamily="34" charset="0"/>
              </a:rPr>
              <a:t>Subsidiar a compreensão do complexo fenômeno da retenção/evasão no âmbito dos cursos e o replanejamento das ações educativas.</a:t>
            </a:r>
          </a:p>
          <a:p>
            <a:pPr algn="just">
              <a:buNone/>
            </a:pPr>
            <a:endParaRPr lang="pt-BR" sz="3000" dirty="0" smtClean="0">
              <a:cs typeface="Arial" pitchFamily="34" charset="0"/>
            </a:endParaRPr>
          </a:p>
          <a:p>
            <a:pPr algn="just">
              <a:buNone/>
            </a:pPr>
            <a:r>
              <a:rPr lang="pt-BR" sz="3800" b="1" dirty="0" smtClean="0">
                <a:solidFill>
                  <a:schemeClr val="accent6">
                    <a:lumMod val="50000"/>
                  </a:schemeClr>
                </a:solidFill>
                <a:cs typeface="Arial" pitchFamily="34" charset="0"/>
              </a:rPr>
              <a:t>Específicos</a:t>
            </a:r>
          </a:p>
          <a:p>
            <a:pPr algn="just"/>
            <a:r>
              <a:rPr lang="pt-BR" sz="3000" dirty="0" smtClean="0">
                <a:cs typeface="Arial" pitchFamily="34" charset="0"/>
              </a:rPr>
              <a:t>Obter </a:t>
            </a:r>
            <a:r>
              <a:rPr lang="pt-BR" sz="3000" dirty="0">
                <a:cs typeface="Arial" pitchFamily="34" charset="0"/>
              </a:rPr>
              <a:t>informações não contempladas pela metodologia de cálculo do Sistema </a:t>
            </a:r>
            <a:r>
              <a:rPr lang="pt-BR" sz="3000" dirty="0" smtClean="0">
                <a:cs typeface="Arial" pitchFamily="34" charset="0"/>
              </a:rPr>
              <a:t>Integrado graduação(SIGAA).</a:t>
            </a:r>
          </a:p>
          <a:p>
            <a:pPr algn="just"/>
            <a:endParaRPr lang="pt-BR" sz="3000" dirty="0" smtClean="0">
              <a:cs typeface="Arial" pitchFamily="34" charset="0"/>
            </a:endParaRPr>
          </a:p>
          <a:p>
            <a:pPr algn="just"/>
            <a:r>
              <a:rPr lang="pt-BR" sz="3000" dirty="0" smtClean="0">
                <a:cs typeface="Arial" pitchFamily="34" charset="0"/>
              </a:rPr>
              <a:t>Produzir instrumentos que permitam o monitoramento contínuo e a análise mais qualificada dos indicadores acadêmicos.</a:t>
            </a:r>
          </a:p>
          <a:p>
            <a:pPr algn="just"/>
            <a:endParaRPr lang="pt-BR" sz="2600" dirty="0" smtClean="0">
              <a:latin typeface="Arial" pitchFamily="34" charset="0"/>
              <a:cs typeface="Arial" pitchFamily="34" charset="0"/>
            </a:endParaRPr>
          </a:p>
          <a:p>
            <a:pPr algn="just"/>
            <a:endParaRPr lang="pt-BR" sz="2600" dirty="0" smtClean="0">
              <a:latin typeface="Arial" pitchFamily="34" charset="0"/>
              <a:cs typeface="Arial" pitchFamily="34" charset="0"/>
            </a:endParaRPr>
          </a:p>
          <a:p>
            <a:pPr algn="just">
              <a:buNone/>
            </a:pPr>
            <a:endParaRPr lang="pt-BR" sz="2800" dirty="0" smtClean="0">
              <a:latin typeface="Arial" pitchFamily="34" charset="0"/>
              <a:cs typeface="Arial" pitchFamily="34" charset="0"/>
            </a:endParaRPr>
          </a:p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3ED29-6587-446F-8C48-53BB1E30288B}" type="slidenum">
              <a:rPr lang="pt-BR" smtClean="0"/>
              <a:pPr/>
              <a:t>5</a:t>
            </a:fld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642918"/>
            <a:ext cx="8229600" cy="774720"/>
          </a:xfrm>
        </p:spPr>
        <p:txBody>
          <a:bodyPr>
            <a:normAutofit/>
          </a:bodyPr>
          <a:lstStyle/>
          <a:p>
            <a:pPr algn="r"/>
            <a:r>
              <a:rPr lang="pt-BR" sz="4000" b="1" i="1" dirty="0" smtClean="0">
                <a:ln w="11430"/>
                <a:solidFill>
                  <a:schemeClr val="accent6">
                    <a:lumMod val="50000"/>
                  </a:schemeClr>
                </a:solidFill>
                <a:effectLst>
                  <a:glow rad="139700">
                    <a:schemeClr val="accent3">
                      <a:satMod val="175000"/>
                      <a:alpha val="40000"/>
                    </a:schemeClr>
                  </a:glow>
                </a:effectLst>
              </a:rPr>
              <a:t>Fonte de extração de dados</a:t>
            </a:r>
            <a:endParaRPr lang="pt-BR" sz="4000" b="1" i="1" dirty="0">
              <a:ln w="11430"/>
              <a:solidFill>
                <a:schemeClr val="accent6">
                  <a:lumMod val="50000"/>
                </a:schemeClr>
              </a:solidFill>
              <a:effectLst>
                <a:glow rad="139700">
                  <a:schemeClr val="accent3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928802"/>
            <a:ext cx="8229600" cy="4197361"/>
          </a:xfrm>
        </p:spPr>
        <p:txBody>
          <a:bodyPr>
            <a:normAutofit/>
          </a:bodyPr>
          <a:lstStyle/>
          <a:p>
            <a:pPr algn="just"/>
            <a:r>
              <a:rPr lang="pt-BR" sz="2800" dirty="0" smtClean="0">
                <a:cs typeface="Arial" pitchFamily="34" charset="0"/>
              </a:rPr>
              <a:t>A extração de dados foi realizada no sítio eletrônico da instituição e diretamente no sistema acadêmico, possibilitando a produção de análises mais personalizadas. </a:t>
            </a:r>
          </a:p>
          <a:p>
            <a:pPr algn="just"/>
            <a:endParaRPr lang="pt-BR" sz="2800" dirty="0" smtClean="0">
              <a:cs typeface="Arial" pitchFamily="34" charset="0"/>
            </a:endParaRPr>
          </a:p>
          <a:p>
            <a:pPr algn="just"/>
            <a:r>
              <a:rPr lang="pt-BR" sz="2800" dirty="0" smtClean="0">
                <a:cs typeface="Arial" pitchFamily="34" charset="0"/>
              </a:rPr>
              <a:t>O levantamento de dados foi direcionado aos objetivos da investigação.</a:t>
            </a:r>
          </a:p>
          <a:p>
            <a:pPr algn="just">
              <a:buNone/>
            </a:pPr>
            <a:endParaRPr lang="pt-BR" sz="2800" dirty="0" smtClean="0">
              <a:latin typeface="Arial" pitchFamily="34" charset="0"/>
              <a:cs typeface="Arial" pitchFamily="34" charset="0"/>
            </a:endParaRPr>
          </a:p>
          <a:p>
            <a:pPr algn="just"/>
            <a:endParaRPr lang="pt-BR" sz="2800" dirty="0" smtClean="0">
              <a:latin typeface="Arial" pitchFamily="34" charset="0"/>
              <a:cs typeface="Arial" pitchFamily="34" charset="0"/>
            </a:endParaRPr>
          </a:p>
          <a:p>
            <a:pPr algn="just"/>
            <a:endParaRPr lang="pt-BR" sz="2800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3ED29-6587-446F-8C48-53BB1E30288B}" type="slidenum">
              <a:rPr lang="pt-BR" smtClean="0"/>
              <a:pPr/>
              <a:t>6</a:t>
            </a:fld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571480"/>
            <a:ext cx="8229600" cy="846158"/>
          </a:xfrm>
        </p:spPr>
        <p:txBody>
          <a:bodyPr>
            <a:normAutofit/>
          </a:bodyPr>
          <a:lstStyle/>
          <a:p>
            <a:pPr algn="r"/>
            <a:r>
              <a:rPr lang="pt-BR" sz="4000" b="1" i="1" dirty="0" smtClean="0">
                <a:ln w="11430"/>
                <a:solidFill>
                  <a:schemeClr val="accent6">
                    <a:lumMod val="50000"/>
                  </a:schemeClr>
                </a:solidFill>
                <a:effectLst>
                  <a:glow rad="139700">
                    <a:schemeClr val="accent3">
                      <a:satMod val="175000"/>
                      <a:alpha val="40000"/>
                    </a:schemeClr>
                  </a:glow>
                </a:effectLst>
              </a:rPr>
              <a:t>Metodologia</a:t>
            </a:r>
            <a:endParaRPr lang="pt-BR" sz="4000" b="1" i="1" dirty="0">
              <a:ln w="11430"/>
              <a:solidFill>
                <a:schemeClr val="accent6">
                  <a:lumMod val="50000"/>
                </a:schemeClr>
              </a:solidFill>
              <a:effectLst>
                <a:glow rad="139700">
                  <a:schemeClr val="accent3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785926"/>
            <a:ext cx="8229600" cy="4357718"/>
          </a:xfrm>
        </p:spPr>
        <p:txBody>
          <a:bodyPr>
            <a:noAutofit/>
          </a:bodyPr>
          <a:lstStyle/>
          <a:p>
            <a:pPr lvl="0" algn="just">
              <a:buFont typeface="Wingdings" pitchFamily="2" charset="2"/>
              <a:buChar char="Ø"/>
            </a:pPr>
            <a:r>
              <a:rPr lang="pt-BR" b="1" dirty="0" smtClean="0">
                <a:solidFill>
                  <a:schemeClr val="accent6">
                    <a:lumMod val="50000"/>
                  </a:schemeClr>
                </a:solidFill>
                <a:cs typeface="Arial" pitchFamily="34" charset="0"/>
              </a:rPr>
              <a:t>Definição do ciclo para pesquisa:</a:t>
            </a:r>
          </a:p>
          <a:p>
            <a:pPr marL="228600" indent="-228600" algn="just">
              <a:buNone/>
            </a:pPr>
            <a:endParaRPr lang="pt-BR" sz="2000" b="1" dirty="0" smtClean="0"/>
          </a:p>
          <a:p>
            <a:pPr marL="228600" indent="-228600" algn="just">
              <a:buNone/>
            </a:pPr>
            <a:r>
              <a:rPr lang="pt-BR" sz="2000" b="1" dirty="0" smtClean="0"/>
              <a:t>	</a:t>
            </a:r>
            <a:r>
              <a:rPr lang="pt-BR" sz="2400" b="1" dirty="0" smtClean="0"/>
              <a:t>Ciclo – </a:t>
            </a:r>
            <a:r>
              <a:rPr lang="pt-BR" sz="2400" dirty="0" smtClean="0"/>
              <a:t>conceito associado ao percurso do conjunto de alunos ingressantes em determinado curso/turno, via processo seletivo, considerando o prazo previsto para integralização do curso.</a:t>
            </a:r>
          </a:p>
          <a:p>
            <a:pPr marL="228600" indent="-228600" algn="just"/>
            <a:r>
              <a:rPr lang="pt-BR" sz="2400" dirty="0" smtClean="0"/>
              <a:t>ciclo pesquisado: 2011/1 a 2022/2</a:t>
            </a:r>
            <a:endParaRPr lang="pt-BR" sz="2400" dirty="0" smtClean="0">
              <a:cs typeface="Arial" pitchFamily="34" charset="0"/>
            </a:endParaRPr>
          </a:p>
          <a:p>
            <a:pPr algn="just">
              <a:buNone/>
            </a:pPr>
            <a:endParaRPr lang="pt-BR" sz="2400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571480"/>
            <a:ext cx="8229600" cy="846158"/>
          </a:xfrm>
        </p:spPr>
        <p:txBody>
          <a:bodyPr>
            <a:normAutofit/>
          </a:bodyPr>
          <a:lstStyle/>
          <a:p>
            <a:pPr algn="r"/>
            <a:r>
              <a:rPr lang="pt-BR" sz="4000" b="1" i="1" dirty="0" smtClean="0">
                <a:ln w="11430"/>
                <a:solidFill>
                  <a:schemeClr val="accent6">
                    <a:lumMod val="50000"/>
                  </a:schemeClr>
                </a:solidFill>
                <a:effectLst>
                  <a:glow rad="139700">
                    <a:schemeClr val="accent3">
                      <a:satMod val="175000"/>
                      <a:alpha val="40000"/>
                    </a:schemeClr>
                  </a:glow>
                </a:effectLst>
              </a:rPr>
              <a:t>Metodologia – Indicadores de Análise</a:t>
            </a:r>
            <a:endParaRPr lang="pt-BR" sz="4000" b="1" i="1" dirty="0">
              <a:ln w="11430"/>
              <a:solidFill>
                <a:schemeClr val="accent6">
                  <a:lumMod val="50000"/>
                </a:schemeClr>
              </a:solidFill>
              <a:effectLst>
                <a:glow rad="139700">
                  <a:schemeClr val="accent3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500174"/>
            <a:ext cx="8229600" cy="4572032"/>
          </a:xfrm>
        </p:spPr>
        <p:txBody>
          <a:bodyPr>
            <a:noAutofit/>
          </a:bodyPr>
          <a:lstStyle/>
          <a:p>
            <a:pPr algn="just">
              <a:buFont typeface="Wingdings" pitchFamily="2" charset="2"/>
              <a:buChar char="Ø"/>
            </a:pPr>
            <a:r>
              <a:rPr lang="pt-BR" b="1" dirty="0" smtClean="0">
                <a:solidFill>
                  <a:schemeClr val="accent6">
                    <a:lumMod val="50000"/>
                  </a:schemeClr>
                </a:solidFill>
                <a:cs typeface="Arial" pitchFamily="34" charset="0"/>
              </a:rPr>
              <a:t>Verificação da relação plano de vagas (processo seletivo)/ matrículas efetivadas:</a:t>
            </a:r>
          </a:p>
          <a:p>
            <a:pPr algn="just">
              <a:buNone/>
            </a:pPr>
            <a:endParaRPr lang="pt-BR" sz="2800" dirty="0" smtClean="0">
              <a:cs typeface="Arial" pitchFamily="34" charset="0"/>
            </a:endParaRPr>
          </a:p>
          <a:p>
            <a:pPr lvl="1" algn="just">
              <a:buFont typeface="Arial" pitchFamily="34" charset="0"/>
              <a:buChar char="•"/>
            </a:pPr>
            <a:r>
              <a:rPr lang="pt-BR" sz="2400" dirty="0" smtClean="0">
                <a:cs typeface="Arial" pitchFamily="34" charset="0"/>
              </a:rPr>
              <a:t>Variação na relação candidato/vaga entre os vestibulares.</a:t>
            </a:r>
          </a:p>
          <a:p>
            <a:pPr lvl="1" algn="just">
              <a:buFont typeface="Arial" pitchFamily="34" charset="0"/>
              <a:buChar char="•"/>
            </a:pPr>
            <a:r>
              <a:rPr lang="pt-BR" sz="2400" dirty="0" smtClean="0">
                <a:cs typeface="Arial" pitchFamily="34" charset="0"/>
              </a:rPr>
              <a:t>Variação na relação candidato/vaga ao longo do ciclo pesquisado.</a:t>
            </a:r>
          </a:p>
          <a:p>
            <a:pPr lvl="1" algn="just">
              <a:buFont typeface="Arial" pitchFamily="34" charset="0"/>
              <a:buChar char="•"/>
            </a:pPr>
            <a:r>
              <a:rPr lang="pt-BR" sz="2400" dirty="0" smtClean="0">
                <a:cs typeface="Arial" pitchFamily="34" charset="0"/>
              </a:rPr>
              <a:t>Relação entre o Plano de Vagas e o número de matrículas efetivadas.</a:t>
            </a:r>
          </a:p>
          <a:p>
            <a:pPr algn="just"/>
            <a:endParaRPr lang="pt-BR" sz="2800" dirty="0" smtClean="0">
              <a:cs typeface="Arial" pitchFamily="34" charset="0"/>
            </a:endParaRPr>
          </a:p>
          <a:p>
            <a:pPr algn="just"/>
            <a:endParaRPr lang="pt-BR" sz="2400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/>
          <p:cNvSpPr/>
          <p:nvPr/>
        </p:nvSpPr>
        <p:spPr>
          <a:xfrm rot="10800000" flipV="1">
            <a:off x="2500298" y="5857892"/>
            <a:ext cx="406429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45085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t-BR" sz="1200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Fonte: SIGAA-UFOPA (2023)</a:t>
            </a:r>
            <a:endParaRPr lang="pt-BR" sz="28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3ED29-6587-446F-8C48-53BB1E30288B}" type="slidenum">
              <a:rPr lang="pt-BR" smtClean="0"/>
              <a:pPr/>
              <a:t>9</a:t>
            </a:fld>
            <a:endParaRPr lang="pt-BR"/>
          </a:p>
        </p:txBody>
      </p:sp>
      <p:pic>
        <p:nvPicPr>
          <p:cNvPr id="2" name="Picture 2" descr="C:\Users\CAC_IEG\Desktop\IEG 2023\status ieg alunos\INSUCESSO\ciencias da terra\2012.2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03213" y="-227013"/>
            <a:ext cx="9752013" cy="73136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2113</TotalTime>
  <Words>966</Words>
  <Application>Microsoft Office PowerPoint</Application>
  <PresentationFormat>Apresentação na tela (4:3)</PresentationFormat>
  <Paragraphs>98</Paragraphs>
  <Slides>34</Slides>
  <Notes>5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34</vt:i4>
      </vt:variant>
    </vt:vector>
  </HeadingPairs>
  <TitlesOfParts>
    <vt:vector size="35" baseType="lpstr">
      <vt:lpstr>Tema do Office</vt:lpstr>
      <vt:lpstr>Análise de Indicadores Acadêmicos DE INSUCESSOS DOS CURSOS DO IEG- C.DA TERRA (COMPONENTES CURICULARES)    </vt:lpstr>
      <vt:lpstr>CAC</vt:lpstr>
      <vt:lpstr> Desafios - cac </vt:lpstr>
      <vt:lpstr>Apresentação do PowerPoint</vt:lpstr>
      <vt:lpstr>Objetivos</vt:lpstr>
      <vt:lpstr>Fonte de extração de dados</vt:lpstr>
      <vt:lpstr>Metodologia</vt:lpstr>
      <vt:lpstr>Metodologia – Indicadores de Análise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Pesquisas futuras</vt:lpstr>
      <vt:lpstr>Referências </vt:lpstr>
    </vt:vector>
  </TitlesOfParts>
  <Company>IFSUL Campus Pelotas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Relatório de Indicadores Acadêmicos</dc:title>
  <dc:creator>orlando</dc:creator>
  <cp:lastModifiedBy>CAC_IEG</cp:lastModifiedBy>
  <cp:revision>251</cp:revision>
  <dcterms:created xsi:type="dcterms:W3CDTF">2018-03-12T13:37:36Z</dcterms:created>
  <dcterms:modified xsi:type="dcterms:W3CDTF">2023-10-31T20:16:29Z</dcterms:modified>
</cp:coreProperties>
</file>